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notesMasterIdLst>
    <p:notesMasterId r:id="rId12"/>
  </p:notesMasterIdLst>
  <p:sldSz cx="14630400" cy="8229600"/>
  <p:notesSz cx="8229600" cy="14630400"/>
  <p:embeddedFontLst>
    <p:embeddedFont>
      <p:font typeface="Instrument Sans Medium"/>
      <p:regular r:id="rId17"/>
    </p:embeddedFont>
    <p:embeddedFont>
      <p:font typeface="Instrument Sans Medium"/>
      <p:regular r:id="rId18"/>
    </p:embeddedFont>
    <p:embeddedFont>
      <p:font typeface="Instrument Sans Medium"/>
      <p:regular r:id="rId19"/>
    </p:embeddedFont>
    <p:embeddedFont>
      <p:font typeface="Instrument Sans Medium"/>
      <p:regular r:id="rId20"/>
    </p:embeddedFont>
    <p:embeddedFont>
      <p:font typeface="Inter"/>
      <p:regular r:id="rId21"/>
    </p:embeddedFont>
    <p:embeddedFont>
      <p:font typeface="Inter"/>
      <p:regular r:id="rId22"/>
    </p:embeddedFont>
    <p:embeddedFont>
      <p:font typeface="Inter"/>
      <p:regular r:id="rId23"/>
    </p:embeddedFont>
    <p:embeddedFont>
      <p:font typeface="Inter"/>
      <p:regular r:id="rId24"/>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 Id="rId17" Type="http://schemas.openxmlformats.org/officeDocument/2006/relationships/font" Target="fonts/font1.fntdata"/><Relationship Id="rId18" Type="http://schemas.openxmlformats.org/officeDocument/2006/relationships/font" Target="fonts/font2.fntdata"/><Relationship Id="rId19" Type="http://schemas.openxmlformats.org/officeDocument/2006/relationships/font" Target="fonts/font3.fntdata"/><Relationship Id="rId20" Type="http://schemas.openxmlformats.org/officeDocument/2006/relationships/font" Target="fonts/font4.fntdata"/><Relationship Id="rId21" Type="http://schemas.openxmlformats.org/officeDocument/2006/relationships/font" Target="fonts/font5.fntdata"/><Relationship Id="rId22" Type="http://schemas.openxmlformats.org/officeDocument/2006/relationships/font" Target="fonts/font6.fntdata"/><Relationship Id="rId23" Type="http://schemas.openxmlformats.org/officeDocument/2006/relationships/font" Target="fonts/font7.fntdata"/><Relationship Id="rId24"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0-1.png"/><Relationship Id="rId3"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1-1.png"/><Relationship Id="rId3"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9-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719"/>
          </a:solidFill>
          <a:ln/>
        </p:spPr>
      </p:sp>
      <p:sp>
        <p:nvSpPr>
          <p:cNvPr id="3" name="Shape 1"/>
          <p:cNvSpPr/>
          <p:nvPr/>
        </p:nvSpPr>
        <p:spPr>
          <a:xfrm>
            <a:off x="0" y="0"/>
            <a:ext cx="14630400" cy="8229600"/>
          </a:xfrm>
          <a:prstGeom prst="rect">
            <a:avLst/>
          </a:prstGeom>
          <a:solidFill>
            <a:srgbClr val="242429"/>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719"/>
          </a:solidFill>
          <a:ln/>
        </p:spPr>
      </p:sp>
      <p:sp>
        <p:nvSpPr>
          <p:cNvPr id="3" name="Shape 1"/>
          <p:cNvSpPr/>
          <p:nvPr/>
        </p:nvSpPr>
        <p:spPr>
          <a:xfrm>
            <a:off x="0" y="0"/>
            <a:ext cx="14630400" cy="8229600"/>
          </a:xfrm>
          <a:prstGeom prst="rect">
            <a:avLst/>
          </a:prstGeom>
          <a:solidFill>
            <a:srgbClr val="FDC4C4"/>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719"/>
          </a:solidFill>
          <a:ln/>
        </p:spPr>
      </p:sp>
      <p:sp>
        <p:nvSpPr>
          <p:cNvPr id="3" name="Shape 1"/>
          <p:cNvSpPr/>
          <p:nvPr/>
        </p:nvSpPr>
        <p:spPr>
          <a:xfrm>
            <a:off x="0" y="0"/>
            <a:ext cx="14630400" cy="8229600"/>
          </a:xfrm>
          <a:prstGeom prst="rect">
            <a:avLst/>
          </a:prstGeom>
          <a:solidFill>
            <a:srgbClr val="FDC4C4"/>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719"/>
          </a:solidFill>
          <a:ln/>
        </p:spPr>
      </p:sp>
      <p:sp>
        <p:nvSpPr>
          <p:cNvPr id="3" name="Shape 1"/>
          <p:cNvSpPr/>
          <p:nvPr/>
        </p:nvSpPr>
        <p:spPr>
          <a:xfrm>
            <a:off x="0" y="0"/>
            <a:ext cx="14630400" cy="8229600"/>
          </a:xfrm>
          <a:prstGeom prst="rect">
            <a:avLst/>
          </a:prstGeom>
          <a:solidFill>
            <a:srgbClr val="242429"/>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719"/>
          </a:solidFill>
          <a:ln/>
        </p:spPr>
      </p:sp>
      <p:sp>
        <p:nvSpPr>
          <p:cNvPr id="3" name="Shape 1"/>
          <p:cNvSpPr/>
          <p:nvPr/>
        </p:nvSpPr>
        <p:spPr>
          <a:xfrm>
            <a:off x="0" y="0"/>
            <a:ext cx="14630400" cy="8229600"/>
          </a:xfrm>
          <a:prstGeom prst="rect">
            <a:avLst/>
          </a:prstGeom>
          <a:solidFill>
            <a:srgbClr val="242429"/>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719"/>
          </a:solidFill>
          <a:ln/>
        </p:spPr>
      </p:sp>
      <p:sp>
        <p:nvSpPr>
          <p:cNvPr id="3" name="Shape 1"/>
          <p:cNvSpPr/>
          <p:nvPr/>
        </p:nvSpPr>
        <p:spPr>
          <a:xfrm>
            <a:off x="0" y="0"/>
            <a:ext cx="14630400" cy="8229600"/>
          </a:xfrm>
          <a:prstGeom prst="rect">
            <a:avLst/>
          </a:prstGeom>
          <a:solidFill>
            <a:srgbClr val="242429"/>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719"/>
          </a:solidFill>
          <a:ln/>
        </p:spPr>
      </p:sp>
      <p:sp>
        <p:nvSpPr>
          <p:cNvPr id="3" name="Shape 1"/>
          <p:cNvSpPr/>
          <p:nvPr/>
        </p:nvSpPr>
        <p:spPr>
          <a:xfrm>
            <a:off x="0" y="0"/>
            <a:ext cx="14630400" cy="8229600"/>
          </a:xfrm>
          <a:prstGeom prst="rect">
            <a:avLst/>
          </a:prstGeom>
          <a:solidFill>
            <a:srgbClr val="242429"/>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719"/>
          </a:solidFill>
          <a:ln/>
        </p:spPr>
      </p:sp>
      <p:sp>
        <p:nvSpPr>
          <p:cNvPr id="3" name="Shape 1"/>
          <p:cNvSpPr/>
          <p:nvPr/>
        </p:nvSpPr>
        <p:spPr>
          <a:xfrm>
            <a:off x="0" y="0"/>
            <a:ext cx="14630400" cy="8229600"/>
          </a:xfrm>
          <a:prstGeom prst="rect">
            <a:avLst/>
          </a:prstGeom>
          <a:solidFill>
            <a:srgbClr val="C8C7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719"/>
          </a:solidFill>
          <a:ln/>
        </p:spPr>
      </p:sp>
      <p:sp>
        <p:nvSpPr>
          <p:cNvPr id="3" name="Shape 1"/>
          <p:cNvSpPr/>
          <p:nvPr/>
        </p:nvSpPr>
        <p:spPr>
          <a:xfrm>
            <a:off x="0" y="0"/>
            <a:ext cx="14630400" cy="8229600"/>
          </a:xfrm>
          <a:prstGeom prst="rect">
            <a:avLst/>
          </a:prstGeom>
          <a:solidFill>
            <a:srgbClr val="242429"/>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719"/>
          </a:solidFill>
          <a:ln/>
        </p:spPr>
      </p:sp>
      <p:sp>
        <p:nvSpPr>
          <p:cNvPr id="3" name="Shape 1"/>
          <p:cNvSpPr/>
          <p:nvPr/>
        </p:nvSpPr>
        <p:spPr>
          <a:xfrm>
            <a:off x="0" y="0"/>
            <a:ext cx="14630400" cy="8229600"/>
          </a:xfrm>
          <a:prstGeom prst="rect">
            <a:avLst/>
          </a:prstGeom>
          <a:solidFill>
            <a:srgbClr val="242429"/>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slideLayout" Target="../slideLayouts/slideLayout11.xml"/><Relationship Id="rId3"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4.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slideLayout" Target="../slideLayouts/slideLayout5.xml"/><Relationship Id="rId6"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slideLayout" Target="../slideLayouts/slideLayout6.xml"/><Relationship Id="rId5"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image" Target="../media/image-6-5.png"/><Relationship Id="rId6" Type="http://schemas.openxmlformats.org/officeDocument/2006/relationships/image" Target="../media/image-6-6.png"/><Relationship Id="rId7" Type="http://schemas.openxmlformats.org/officeDocument/2006/relationships/slideLayout" Target="../slideLayouts/slideLayout7.xml"/><Relationship Id="rId8"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4" Type="http://schemas.openxmlformats.org/officeDocument/2006/relationships/image" Target="../media/image-8-4.png"/><Relationship Id="rId5" Type="http://schemas.openxmlformats.org/officeDocument/2006/relationships/image" Target="../media/image-8-5.png"/><Relationship Id="rId6" Type="http://schemas.openxmlformats.org/officeDocument/2006/relationships/slideLayout" Target="../slideLayouts/slideLayout9.xml"/><Relationship Id="rId7"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2391013"/>
            <a:ext cx="7556421" cy="2126337"/>
          </a:xfrm>
          <a:prstGeom prst="rect">
            <a:avLst/>
          </a:prstGeom>
          <a:noFill/>
          <a:ln/>
        </p:spPr>
        <p:txBody>
          <a:bodyPr wrap="square" lIns="0" tIns="0" rIns="0" bIns="0" rtlCol="0" anchor="t"/>
          <a:lstStyle/>
          <a:p>
            <a:pPr algn="l" indent="0" marL="0">
              <a:lnSpc>
                <a:spcPts val="5550"/>
              </a:lnSpc>
              <a:buNone/>
            </a:pPr>
            <a:r>
              <a:rPr lang="en-US" sz="4450" dirty="0">
                <a:solidFill>
                  <a:srgbClr val="000000"/>
                </a:solidFill>
                <a:latin typeface="Instrument Sans Medium" pitchFamily="34" charset="0"/>
                <a:ea typeface="Instrument Sans Medium" pitchFamily="34" charset="-122"/>
                <a:cs typeface="Instrument Sans Medium" pitchFamily="34" charset="-120"/>
              </a:rPr>
              <a:t>Web Development Essentials: HTML, CSS, &amp; JavaScript</a:t>
            </a:r>
            <a:endParaRPr lang="en-US" sz="4450" dirty="0"/>
          </a:p>
        </p:txBody>
      </p:sp>
      <p:sp>
        <p:nvSpPr>
          <p:cNvPr id="4" name="Text 1"/>
          <p:cNvSpPr/>
          <p:nvPr/>
        </p:nvSpPr>
        <p:spPr>
          <a:xfrm>
            <a:off x="6280190" y="4857512"/>
            <a:ext cx="7556421" cy="362903"/>
          </a:xfrm>
          <a:prstGeom prst="rect">
            <a:avLst/>
          </a:prstGeom>
          <a:noFill/>
          <a:ln/>
        </p:spPr>
        <p:txBody>
          <a:bodyPr wrap="none" lIns="0" tIns="0" rIns="0" bIns="0" rtlCol="0" anchor="t"/>
          <a:lstStyle/>
          <a:p>
            <a:pPr algn="l" indent="0" marL="0">
              <a:lnSpc>
                <a:spcPts val="2850"/>
              </a:lnSpc>
              <a:buNone/>
            </a:pPr>
            <a:r>
              <a:rPr lang="en-US" sz="1750" dirty="0">
                <a:solidFill>
                  <a:srgbClr val="000000"/>
                </a:solidFill>
                <a:latin typeface="Inter" pitchFamily="34" charset="0"/>
                <a:ea typeface="Inter" pitchFamily="34" charset="-122"/>
                <a:cs typeface="Inter" pitchFamily="34" charset="-120"/>
              </a:rPr>
              <a:t>Presented by A. Deepika 24524U18019</a:t>
            </a:r>
            <a:endParaRPr lang="en-US" sz="1750" dirty="0"/>
          </a:p>
        </p:txBody>
      </p:sp>
      <p:sp>
        <p:nvSpPr>
          <p:cNvPr id="5" name="Text 2"/>
          <p:cNvSpPr/>
          <p:nvPr/>
        </p:nvSpPr>
        <p:spPr>
          <a:xfrm>
            <a:off x="6280190" y="5475565"/>
            <a:ext cx="7556421" cy="362903"/>
          </a:xfrm>
          <a:prstGeom prst="rect">
            <a:avLst/>
          </a:prstGeom>
          <a:noFill/>
          <a:ln/>
        </p:spPr>
        <p:txBody>
          <a:bodyPr wrap="none" lIns="0" tIns="0" rIns="0" bIns="0" rtlCol="0" anchor="t"/>
          <a:lstStyle/>
          <a:p>
            <a:pPr algn="l" indent="0" marL="0">
              <a:lnSpc>
                <a:spcPts val="2850"/>
              </a:lnSpc>
              <a:buNone/>
            </a:pPr>
            <a:r>
              <a:rPr lang="en-US" sz="1750" dirty="0">
                <a:solidFill>
                  <a:srgbClr val="000000"/>
                </a:solidFill>
                <a:latin typeface="Inter" pitchFamily="34" charset="0"/>
                <a:ea typeface="Inter" pitchFamily="34" charset="-122"/>
                <a:cs typeface="Inter" pitchFamily="34" charset="-120"/>
              </a:rPr>
              <a:t>Karan Arts and Science College, Thiruvannamalai</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2382441"/>
            <a:ext cx="7556421" cy="1417677"/>
          </a:xfrm>
          <a:prstGeom prst="rect">
            <a:avLst/>
          </a:prstGeom>
          <a:noFill/>
          <a:ln/>
        </p:spPr>
        <p:txBody>
          <a:bodyPr wrap="none" lIns="0" tIns="0" rIns="0" bIns="0" rtlCol="0" anchor="t"/>
          <a:lstStyle/>
          <a:p>
            <a:pPr algn="ctr" indent="0" marL="0">
              <a:lnSpc>
                <a:spcPts val="11150"/>
              </a:lnSpc>
              <a:buNone/>
            </a:pPr>
            <a:r>
              <a:rPr lang="en-US" sz="8900" dirty="0">
                <a:solidFill>
                  <a:srgbClr val="000000"/>
                </a:solidFill>
                <a:latin typeface="Instrument Sans Medium" pitchFamily="34" charset="0"/>
                <a:ea typeface="Instrument Sans Medium" pitchFamily="34" charset="-122"/>
                <a:cs typeface="Instrument Sans Medium" pitchFamily="34" charset="-120"/>
              </a:rPr>
              <a:t>Thank You!</a:t>
            </a:r>
            <a:endParaRPr lang="en-US" sz="8900" dirty="0"/>
          </a:p>
        </p:txBody>
      </p:sp>
      <p:sp>
        <p:nvSpPr>
          <p:cNvPr id="4" name="Text 1"/>
          <p:cNvSpPr/>
          <p:nvPr/>
        </p:nvSpPr>
        <p:spPr>
          <a:xfrm>
            <a:off x="6280190" y="4140279"/>
            <a:ext cx="7556421" cy="1088708"/>
          </a:xfrm>
          <a:prstGeom prst="rect">
            <a:avLst/>
          </a:prstGeom>
          <a:noFill/>
          <a:ln/>
        </p:spPr>
        <p:txBody>
          <a:bodyPr wrap="square" lIns="0" tIns="0" rIns="0" bIns="0" rtlCol="0" anchor="t"/>
          <a:lstStyle/>
          <a:p>
            <a:pPr algn="ctr" indent="0" marL="0">
              <a:lnSpc>
                <a:spcPts val="2850"/>
              </a:lnSpc>
              <a:buNone/>
            </a:pPr>
            <a:r>
              <a:rPr lang="en-US" sz="1750" dirty="0">
                <a:solidFill>
                  <a:srgbClr val="000000"/>
                </a:solidFill>
                <a:latin typeface="Inter" pitchFamily="34" charset="0"/>
                <a:ea typeface="Inter" pitchFamily="34" charset="-122"/>
                <a:cs typeface="Inter" pitchFamily="34" charset="-120"/>
              </a:rPr>
              <a:t>The journey into web development begins with these foundational pillars. HTML, CSS, and JavaScript are your essential tools to build, style, and bring the digital world to life.</a:t>
            </a:r>
            <a:endParaRPr lang="en-US" sz="1750" dirty="0"/>
          </a:p>
        </p:txBody>
      </p:sp>
      <p:sp>
        <p:nvSpPr>
          <p:cNvPr id="5" name="Text 2"/>
          <p:cNvSpPr/>
          <p:nvPr/>
        </p:nvSpPr>
        <p:spPr>
          <a:xfrm>
            <a:off x="6280190" y="5484138"/>
            <a:ext cx="7556421" cy="362903"/>
          </a:xfrm>
          <a:prstGeom prst="rect">
            <a:avLst/>
          </a:prstGeom>
          <a:noFill/>
          <a:ln/>
        </p:spPr>
        <p:txBody>
          <a:bodyPr wrap="none" lIns="0" tIns="0" rIns="0" bIns="0" rtlCol="0" anchor="t"/>
          <a:lstStyle/>
          <a:p>
            <a:pPr algn="ctr" indent="0" marL="0">
              <a:lnSpc>
                <a:spcPts val="2850"/>
              </a:lnSpc>
              <a:buNone/>
            </a:pPr>
            <a:r>
              <a:rPr lang="en-US" sz="1750" dirty="0">
                <a:solidFill>
                  <a:srgbClr val="000000"/>
                </a:solidFill>
                <a:latin typeface="Inter" pitchFamily="34" charset="0"/>
                <a:ea typeface="Inter" pitchFamily="34" charset="-122"/>
                <a:cs typeface="Inter" pitchFamily="34" charset="-120"/>
              </a:rPr>
              <a:t>Continue exploring, building, and innovating!</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80098" y="612934"/>
            <a:ext cx="12249269" cy="696516"/>
          </a:xfrm>
          <a:prstGeom prst="rect">
            <a:avLst/>
          </a:prstGeom>
          <a:noFill/>
          <a:ln/>
        </p:spPr>
        <p:txBody>
          <a:bodyPr wrap="none" lIns="0" tIns="0" rIns="0" bIns="0" rtlCol="0" anchor="t"/>
          <a:lstStyle/>
          <a:p>
            <a:pPr algn="l" indent="0" marL="0">
              <a:lnSpc>
                <a:spcPts val="5450"/>
              </a:lnSpc>
              <a:buNone/>
            </a:pPr>
            <a:r>
              <a:rPr lang="en-US" sz="4350" dirty="0">
                <a:solidFill>
                  <a:srgbClr val="EFD5FA"/>
                </a:solidFill>
                <a:latin typeface="Instrument Sans Medium" pitchFamily="34" charset="0"/>
                <a:ea typeface="Instrument Sans Medium" pitchFamily="34" charset="-122"/>
                <a:cs typeface="Instrument Sans Medium" pitchFamily="34" charset="-120"/>
              </a:rPr>
              <a:t>The Blueprint: Structuring Content with HTML5</a:t>
            </a:r>
            <a:endParaRPr lang="en-US" sz="4350" dirty="0"/>
          </a:p>
        </p:txBody>
      </p:sp>
      <p:sp>
        <p:nvSpPr>
          <p:cNvPr id="3" name="Text 1"/>
          <p:cNvSpPr/>
          <p:nvPr/>
        </p:nvSpPr>
        <p:spPr>
          <a:xfrm>
            <a:off x="780098" y="1844278"/>
            <a:ext cx="6943844" cy="1426369"/>
          </a:xfrm>
          <a:prstGeom prst="rect">
            <a:avLst/>
          </a:prstGeom>
          <a:noFill/>
          <a:ln/>
        </p:spPr>
        <p:txBody>
          <a:bodyPr wrap="square" lIns="0" tIns="0" rIns="0" bIns="0" rtlCol="0" anchor="t"/>
          <a:lstStyle/>
          <a:p>
            <a:pPr algn="l" indent="0" marL="0">
              <a:lnSpc>
                <a:spcPts val="2800"/>
              </a:lnSpc>
              <a:buNone/>
            </a:pPr>
            <a:r>
              <a:rPr lang="en-US" sz="1750" dirty="0">
                <a:solidFill>
                  <a:srgbClr val="C7CDD6"/>
                </a:solidFill>
                <a:latin typeface="Inter" pitchFamily="34" charset="0"/>
                <a:ea typeface="Inter" pitchFamily="34" charset="-122"/>
                <a:cs typeface="Inter" pitchFamily="34" charset="-120"/>
              </a:rPr>
              <a:t>HTML, or HyperText Markup Language, serves as the fundamental </a:t>
            </a:r>
            <a:pPr algn="l" indent="0" marL="0">
              <a:lnSpc>
                <a:spcPts val="2800"/>
              </a:lnSpc>
              <a:buNone/>
            </a:pPr>
            <a:r>
              <a:rPr lang="en-US" sz="1750" b="1" dirty="0">
                <a:solidFill>
                  <a:srgbClr val="C7CDD6"/>
                </a:solidFill>
                <a:latin typeface="Inter" pitchFamily="34" charset="0"/>
                <a:ea typeface="Inter" pitchFamily="34" charset="-122"/>
                <a:cs typeface="Inter" pitchFamily="34" charset="-120"/>
              </a:rPr>
              <a:t>blueprint</a:t>
            </a:r>
            <a:pPr algn="l" indent="0" marL="0">
              <a:lnSpc>
                <a:spcPts val="2800"/>
              </a:lnSpc>
              <a:buNone/>
            </a:pPr>
            <a:r>
              <a:rPr lang="en-US" sz="1750" dirty="0">
                <a:solidFill>
                  <a:srgbClr val="C7CDD6"/>
                </a:solidFill>
                <a:latin typeface="Inter" pitchFamily="34" charset="0"/>
                <a:ea typeface="Inter" pitchFamily="34" charset="-122"/>
                <a:cs typeface="Inter" pitchFamily="34" charset="-120"/>
              </a:rPr>
              <a:t> for all web pages. It defines the </a:t>
            </a:r>
            <a:pPr algn="l" indent="0" marL="0">
              <a:lnSpc>
                <a:spcPts val="2800"/>
              </a:lnSpc>
              <a:buNone/>
            </a:pPr>
            <a:r>
              <a:rPr lang="en-US" sz="1750" b="1" dirty="0">
                <a:solidFill>
                  <a:srgbClr val="C7CDD6"/>
                </a:solidFill>
                <a:latin typeface="Inter" pitchFamily="34" charset="0"/>
                <a:ea typeface="Inter" pitchFamily="34" charset="-122"/>
                <a:cs typeface="Inter" pitchFamily="34" charset="-120"/>
              </a:rPr>
              <a:t>structure and content</a:t>
            </a:r>
            <a:pPr algn="l" indent="0" marL="0">
              <a:lnSpc>
                <a:spcPts val="2800"/>
              </a:lnSpc>
              <a:buNone/>
            </a:pPr>
            <a:r>
              <a:rPr lang="en-US" sz="1750" dirty="0">
                <a:solidFill>
                  <a:srgbClr val="C7CDD6"/>
                </a:solidFill>
                <a:latin typeface="Inter" pitchFamily="34" charset="0"/>
                <a:ea typeface="Inter" pitchFamily="34" charset="-122"/>
                <a:cs typeface="Inter" pitchFamily="34" charset="-120"/>
              </a:rPr>
              <a:t> of a website, using a system of tags to organize elements like headings, paragraphs, images, and links.</a:t>
            </a:r>
            <a:endParaRPr lang="en-US" sz="1750" dirty="0"/>
          </a:p>
        </p:txBody>
      </p:sp>
      <p:sp>
        <p:nvSpPr>
          <p:cNvPr id="4" name="Text 2"/>
          <p:cNvSpPr/>
          <p:nvPr/>
        </p:nvSpPr>
        <p:spPr>
          <a:xfrm>
            <a:off x="780098" y="3471148"/>
            <a:ext cx="6943844" cy="1790581"/>
          </a:xfrm>
          <a:prstGeom prst="rect">
            <a:avLst/>
          </a:prstGeom>
          <a:noFill/>
          <a:ln/>
        </p:spPr>
        <p:txBody>
          <a:bodyPr wrap="square" lIns="0" tIns="0" rIns="0" bIns="0" rtlCol="0" anchor="t"/>
          <a:lstStyle/>
          <a:p>
            <a:pPr algn="l" indent="0" marL="0">
              <a:lnSpc>
                <a:spcPts val="2800"/>
              </a:lnSpc>
              <a:buNone/>
            </a:pPr>
            <a:r>
              <a:rPr lang="en-US" sz="1750" dirty="0">
                <a:solidFill>
                  <a:srgbClr val="C7CDD6"/>
                </a:solidFill>
                <a:latin typeface="Inter" pitchFamily="34" charset="0"/>
                <a:ea typeface="Inter" pitchFamily="34" charset="-122"/>
                <a:cs typeface="Inter" pitchFamily="34" charset="-120"/>
              </a:rPr>
              <a:t>HTML5, the latest version, introduced powerful </a:t>
            </a:r>
            <a:pPr algn="l" indent="0" marL="0">
              <a:lnSpc>
                <a:spcPts val="2800"/>
              </a:lnSpc>
              <a:buNone/>
            </a:pPr>
            <a:r>
              <a:rPr lang="en-US" sz="1750" b="1" dirty="0">
                <a:solidFill>
                  <a:srgbClr val="C7CDD6"/>
                </a:solidFill>
                <a:latin typeface="Inter" pitchFamily="34" charset="0"/>
                <a:ea typeface="Inter" pitchFamily="34" charset="-122"/>
                <a:cs typeface="Inter" pitchFamily="34" charset="-120"/>
              </a:rPr>
              <a:t>semantic elements</a:t>
            </a:r>
            <a:pPr algn="l" indent="0" marL="0">
              <a:lnSpc>
                <a:spcPts val="2800"/>
              </a:lnSpc>
              <a:buNone/>
            </a:pPr>
            <a:r>
              <a:rPr lang="en-US" sz="1750" dirty="0">
                <a:solidFill>
                  <a:srgbClr val="C7CDD6"/>
                </a:solidFill>
                <a:latin typeface="Inter" pitchFamily="34" charset="0"/>
                <a:ea typeface="Inter" pitchFamily="34" charset="-122"/>
                <a:cs typeface="Inter" pitchFamily="34" charset="-120"/>
              </a:rPr>
              <a:t> like </a:t>
            </a:r>
            <a:pPr algn="l" indent="0" marL="0">
              <a:lnSpc>
                <a:spcPts val="2800"/>
              </a:lnSpc>
              <a:buNone/>
            </a:pPr>
            <a:r>
              <a:rPr lang="en-US" sz="1750" dirty="0">
                <a:solidFill>
                  <a:srgbClr val="C7CDD6"/>
                </a:solidFill>
                <a:highlight>
                  <a:srgbClr val="313136"/>
                </a:highlight>
                <a:latin typeface="Consolas" pitchFamily="34" charset="0"/>
                <a:ea typeface="Consolas" pitchFamily="34" charset="-122"/>
                <a:cs typeface="Consolas" pitchFamily="34" charset="-120"/>
              </a:rPr>
              <a:t>&lt;header&gt;</a:t>
            </a:r>
            <a:pPr algn="l" indent="0" marL="0">
              <a:lnSpc>
                <a:spcPts val="2800"/>
              </a:lnSpc>
              <a:buNone/>
            </a:pPr>
            <a:r>
              <a:rPr lang="en-US" sz="1750" dirty="0">
                <a:solidFill>
                  <a:srgbClr val="C7CDD6"/>
                </a:solidFill>
                <a:latin typeface="Inter" pitchFamily="34" charset="0"/>
                <a:ea typeface="Inter" pitchFamily="34" charset="-122"/>
                <a:cs typeface="Inter" pitchFamily="34" charset="-120"/>
              </a:rPr>
              <a:t>, </a:t>
            </a:r>
            <a:pPr algn="l" indent="0" marL="0">
              <a:lnSpc>
                <a:spcPts val="2800"/>
              </a:lnSpc>
              <a:buNone/>
            </a:pPr>
            <a:r>
              <a:rPr lang="en-US" sz="1750" dirty="0">
                <a:solidFill>
                  <a:srgbClr val="C7CDD6"/>
                </a:solidFill>
                <a:highlight>
                  <a:srgbClr val="313136"/>
                </a:highlight>
                <a:latin typeface="Consolas" pitchFamily="34" charset="0"/>
                <a:ea typeface="Consolas" pitchFamily="34" charset="-122"/>
                <a:cs typeface="Consolas" pitchFamily="34" charset="-120"/>
              </a:rPr>
              <a:t>&lt;nav&gt;</a:t>
            </a:r>
            <a:pPr algn="l" indent="0" marL="0">
              <a:lnSpc>
                <a:spcPts val="2800"/>
              </a:lnSpc>
              <a:buNone/>
            </a:pPr>
            <a:r>
              <a:rPr lang="en-US" sz="1750" dirty="0">
                <a:solidFill>
                  <a:srgbClr val="C7CDD6"/>
                </a:solidFill>
                <a:latin typeface="Inter" pitchFamily="34" charset="0"/>
                <a:ea typeface="Inter" pitchFamily="34" charset="-122"/>
                <a:cs typeface="Inter" pitchFamily="34" charset="-120"/>
              </a:rPr>
              <a:t>, </a:t>
            </a:r>
            <a:pPr algn="l" indent="0" marL="0">
              <a:lnSpc>
                <a:spcPts val="2800"/>
              </a:lnSpc>
              <a:buNone/>
            </a:pPr>
            <a:r>
              <a:rPr lang="en-US" sz="1750" dirty="0">
                <a:solidFill>
                  <a:srgbClr val="C7CDD6"/>
                </a:solidFill>
                <a:highlight>
                  <a:srgbClr val="313136"/>
                </a:highlight>
                <a:latin typeface="Consolas" pitchFamily="34" charset="0"/>
                <a:ea typeface="Consolas" pitchFamily="34" charset="-122"/>
                <a:cs typeface="Consolas" pitchFamily="34" charset="-120"/>
              </a:rPr>
              <a:t>&lt;article&gt;</a:t>
            </a:r>
            <a:pPr algn="l" indent="0" marL="0">
              <a:lnSpc>
                <a:spcPts val="2800"/>
              </a:lnSpc>
              <a:buNone/>
            </a:pPr>
            <a:r>
              <a:rPr lang="en-US" sz="1750" dirty="0">
                <a:solidFill>
                  <a:srgbClr val="C7CDD6"/>
                </a:solidFill>
                <a:latin typeface="Inter" pitchFamily="34" charset="0"/>
                <a:ea typeface="Inter" pitchFamily="34" charset="-122"/>
                <a:cs typeface="Inter" pitchFamily="34" charset="-120"/>
              </a:rPr>
              <a:t>, and </a:t>
            </a:r>
            <a:pPr algn="l" indent="0" marL="0">
              <a:lnSpc>
                <a:spcPts val="2800"/>
              </a:lnSpc>
              <a:buNone/>
            </a:pPr>
            <a:r>
              <a:rPr lang="en-US" sz="1750" dirty="0">
                <a:solidFill>
                  <a:srgbClr val="C7CDD6"/>
                </a:solidFill>
                <a:highlight>
                  <a:srgbClr val="313136"/>
                </a:highlight>
                <a:latin typeface="Consolas" pitchFamily="34" charset="0"/>
                <a:ea typeface="Consolas" pitchFamily="34" charset="-122"/>
                <a:cs typeface="Consolas" pitchFamily="34" charset="-120"/>
              </a:rPr>
              <a:t>&lt;footer&gt;</a:t>
            </a:r>
            <a:pPr algn="l" indent="0" marL="0">
              <a:lnSpc>
                <a:spcPts val="2800"/>
              </a:lnSpc>
              <a:buNone/>
            </a:pPr>
            <a:r>
              <a:rPr lang="en-US" sz="1750" dirty="0">
                <a:solidFill>
                  <a:srgbClr val="C7CDD6"/>
                </a:solidFill>
                <a:latin typeface="Inter" pitchFamily="34" charset="0"/>
                <a:ea typeface="Inter" pitchFamily="34" charset="-122"/>
                <a:cs typeface="Inter" pitchFamily="34" charset="-120"/>
              </a:rPr>
              <a:t>, improving accessibility and search engine optimization. These elements give meaning to the content, making it easier for both browsers and developers to understand the page's layout and purpose.</a:t>
            </a:r>
            <a:endParaRPr lang="en-US" sz="1750" dirty="0"/>
          </a:p>
        </p:txBody>
      </p:sp>
      <p:pic>
        <p:nvPicPr>
          <p:cNvPr id="5" name="Image 0" descr="preencoded.png">    </p:cNvPr>
          <p:cNvPicPr>
            <a:picLocks noChangeAspect="1"/>
          </p:cNvPicPr>
          <p:nvPr/>
        </p:nvPicPr>
        <p:blipFill>
          <a:blip r:embed="rId1"/>
          <a:stretch>
            <a:fillRect/>
          </a:stretch>
        </p:blipFill>
        <p:spPr>
          <a:xfrm>
            <a:off x="8275439" y="1894523"/>
            <a:ext cx="5582364" cy="5582364"/>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695920" y="555427"/>
            <a:ext cx="7752159" cy="1243013"/>
          </a:xfrm>
          <a:prstGeom prst="rect">
            <a:avLst/>
          </a:prstGeom>
          <a:noFill/>
          <a:ln/>
        </p:spPr>
        <p:txBody>
          <a:bodyPr wrap="square" lIns="0" tIns="0" rIns="0" bIns="0" rtlCol="0" anchor="t"/>
          <a:lstStyle/>
          <a:p>
            <a:pPr algn="l" indent="0" marL="0">
              <a:lnSpc>
                <a:spcPts val="4850"/>
              </a:lnSpc>
              <a:buNone/>
            </a:pPr>
            <a:r>
              <a:rPr lang="en-US" sz="3900" dirty="0">
                <a:solidFill>
                  <a:srgbClr val="EFD5FA"/>
                </a:solidFill>
                <a:latin typeface="Instrument Sans Medium" pitchFamily="34" charset="0"/>
                <a:ea typeface="Instrument Sans Medium" pitchFamily="34" charset="-122"/>
                <a:cs typeface="Instrument Sans Medium" pitchFamily="34" charset="-120"/>
              </a:rPr>
              <a:t>The Designer: Styling Pages with CSS3</a:t>
            </a:r>
            <a:endParaRPr lang="en-US" sz="3900" dirty="0"/>
          </a:p>
        </p:txBody>
      </p:sp>
      <p:sp>
        <p:nvSpPr>
          <p:cNvPr id="4" name="Text 1"/>
          <p:cNvSpPr/>
          <p:nvPr/>
        </p:nvSpPr>
        <p:spPr>
          <a:xfrm>
            <a:off x="695920" y="2096691"/>
            <a:ext cx="7752159" cy="1272540"/>
          </a:xfrm>
          <a:prstGeom prst="rect">
            <a:avLst/>
          </a:prstGeom>
          <a:noFill/>
          <a:ln/>
        </p:spPr>
        <p:txBody>
          <a:bodyPr wrap="square" lIns="0" tIns="0" rIns="0" bIns="0" rtlCol="0" anchor="t"/>
          <a:lstStyle/>
          <a:p>
            <a:pPr algn="l" indent="0" marL="0">
              <a:lnSpc>
                <a:spcPts val="2500"/>
              </a:lnSpc>
              <a:buNone/>
            </a:pPr>
            <a:r>
              <a:rPr lang="en-US" sz="1550" dirty="0">
                <a:solidFill>
                  <a:srgbClr val="C7CDD6"/>
                </a:solidFill>
                <a:latin typeface="Inter" pitchFamily="34" charset="0"/>
                <a:ea typeface="Inter" pitchFamily="34" charset="-122"/>
                <a:cs typeface="Inter" pitchFamily="34" charset="-120"/>
              </a:rPr>
              <a:t>CSS, or Cascading Style Sheets, is the language used to </a:t>
            </a:r>
            <a:pPr algn="l" indent="0" marL="0">
              <a:lnSpc>
                <a:spcPts val="2500"/>
              </a:lnSpc>
              <a:buNone/>
            </a:pPr>
            <a:r>
              <a:rPr lang="en-US" sz="1550" b="1" dirty="0">
                <a:solidFill>
                  <a:srgbClr val="C7CDD6"/>
                </a:solidFill>
                <a:latin typeface="Inter" pitchFamily="34" charset="0"/>
                <a:ea typeface="Inter" pitchFamily="34" charset="-122"/>
                <a:cs typeface="Inter" pitchFamily="34" charset="-120"/>
              </a:rPr>
              <a:t>style the look and feel</a:t>
            </a:r>
            <a:pPr algn="l" indent="0" marL="0">
              <a:lnSpc>
                <a:spcPts val="2500"/>
              </a:lnSpc>
              <a:buNone/>
            </a:pPr>
            <a:r>
              <a:rPr lang="en-US" sz="1550" dirty="0">
                <a:solidFill>
                  <a:srgbClr val="C7CDD6"/>
                </a:solidFill>
                <a:latin typeface="Inter" pitchFamily="34" charset="0"/>
                <a:ea typeface="Inter" pitchFamily="34" charset="-122"/>
                <a:cs typeface="Inter" pitchFamily="34" charset="-120"/>
              </a:rPr>
              <a:t> of a web page. While HTML provides the structure, CSS adds the visual flair, transforming plain content into a visually engaging experience. With CSS, designers control colors, fonts, spacing, layouts, and animations.</a:t>
            </a:r>
            <a:endParaRPr lang="en-US" sz="1550" dirty="0"/>
          </a:p>
        </p:txBody>
      </p:sp>
      <p:sp>
        <p:nvSpPr>
          <p:cNvPr id="5" name="Shape 2"/>
          <p:cNvSpPr/>
          <p:nvPr/>
        </p:nvSpPr>
        <p:spPr>
          <a:xfrm>
            <a:off x="695920" y="3592949"/>
            <a:ext cx="3776662" cy="2418398"/>
          </a:xfrm>
          <a:prstGeom prst="roundRect">
            <a:avLst>
              <a:gd name="adj" fmla="val 19735"/>
            </a:avLst>
          </a:prstGeom>
          <a:solidFill>
            <a:srgbClr val="434348"/>
          </a:solidFill>
          <a:ln/>
        </p:spPr>
      </p:sp>
      <p:sp>
        <p:nvSpPr>
          <p:cNvPr id="6" name="Text 3"/>
          <p:cNvSpPr/>
          <p:nvPr/>
        </p:nvSpPr>
        <p:spPr>
          <a:xfrm>
            <a:off x="894755" y="3791783"/>
            <a:ext cx="2576632" cy="310753"/>
          </a:xfrm>
          <a:prstGeom prst="rect">
            <a:avLst/>
          </a:prstGeom>
          <a:noFill/>
          <a:ln/>
        </p:spPr>
        <p:txBody>
          <a:bodyPr wrap="none" lIns="0" tIns="0" rIns="0" bIns="0" rtlCol="0" anchor="t"/>
          <a:lstStyle/>
          <a:p>
            <a:pPr algn="l" indent="0" marL="0">
              <a:lnSpc>
                <a:spcPts val="2400"/>
              </a:lnSpc>
              <a:buNone/>
            </a:pPr>
            <a:r>
              <a:rPr lang="en-US" sz="1950" dirty="0">
                <a:solidFill>
                  <a:srgbClr val="C7CDD6"/>
                </a:solidFill>
                <a:latin typeface="Instrument Sans Medium" pitchFamily="34" charset="0"/>
                <a:ea typeface="Instrument Sans Medium" pitchFamily="34" charset="-122"/>
                <a:cs typeface="Instrument Sans Medium" pitchFamily="34" charset="-120"/>
              </a:rPr>
              <a:t>Aesthetics &amp; Branding</a:t>
            </a:r>
            <a:endParaRPr lang="en-US" sz="1950" dirty="0"/>
          </a:p>
        </p:txBody>
      </p:sp>
      <p:sp>
        <p:nvSpPr>
          <p:cNvPr id="7" name="Text 4"/>
          <p:cNvSpPr/>
          <p:nvPr/>
        </p:nvSpPr>
        <p:spPr>
          <a:xfrm>
            <a:off x="894755" y="4221837"/>
            <a:ext cx="3378994" cy="954405"/>
          </a:xfrm>
          <a:prstGeom prst="rect">
            <a:avLst/>
          </a:prstGeom>
          <a:noFill/>
          <a:ln/>
        </p:spPr>
        <p:txBody>
          <a:bodyPr wrap="square" lIns="0" tIns="0" rIns="0" bIns="0" rtlCol="0" anchor="t"/>
          <a:lstStyle/>
          <a:p>
            <a:pPr algn="l" indent="0" marL="0">
              <a:lnSpc>
                <a:spcPts val="2500"/>
              </a:lnSpc>
              <a:buNone/>
            </a:pPr>
            <a:r>
              <a:rPr lang="en-US" sz="1550" dirty="0">
                <a:solidFill>
                  <a:srgbClr val="C7CDD6"/>
                </a:solidFill>
                <a:latin typeface="Inter" pitchFamily="34" charset="0"/>
                <a:ea typeface="Inter" pitchFamily="34" charset="-122"/>
                <a:cs typeface="Inter" pitchFamily="34" charset="-120"/>
              </a:rPr>
              <a:t>Defines colors, typography, and visual hierarchy to match branding guidelines and enhance readability.</a:t>
            </a:r>
            <a:endParaRPr lang="en-US" sz="1550" dirty="0"/>
          </a:p>
        </p:txBody>
      </p:sp>
      <p:sp>
        <p:nvSpPr>
          <p:cNvPr id="8" name="Shape 5"/>
          <p:cNvSpPr/>
          <p:nvPr/>
        </p:nvSpPr>
        <p:spPr>
          <a:xfrm>
            <a:off x="4671417" y="3592949"/>
            <a:ext cx="3776662" cy="2418398"/>
          </a:xfrm>
          <a:prstGeom prst="roundRect">
            <a:avLst>
              <a:gd name="adj" fmla="val 19735"/>
            </a:avLst>
          </a:prstGeom>
          <a:solidFill>
            <a:srgbClr val="434348"/>
          </a:solidFill>
          <a:ln/>
        </p:spPr>
      </p:sp>
      <p:sp>
        <p:nvSpPr>
          <p:cNvPr id="9" name="Text 6"/>
          <p:cNvSpPr/>
          <p:nvPr/>
        </p:nvSpPr>
        <p:spPr>
          <a:xfrm>
            <a:off x="4870252" y="3791783"/>
            <a:ext cx="2485787" cy="310753"/>
          </a:xfrm>
          <a:prstGeom prst="rect">
            <a:avLst/>
          </a:prstGeom>
          <a:noFill/>
          <a:ln/>
        </p:spPr>
        <p:txBody>
          <a:bodyPr wrap="none" lIns="0" tIns="0" rIns="0" bIns="0" rtlCol="0" anchor="t"/>
          <a:lstStyle/>
          <a:p>
            <a:pPr algn="l" indent="0" marL="0">
              <a:lnSpc>
                <a:spcPts val="2400"/>
              </a:lnSpc>
              <a:buNone/>
            </a:pPr>
            <a:r>
              <a:rPr lang="en-US" sz="1950" dirty="0">
                <a:solidFill>
                  <a:srgbClr val="C7CDD6"/>
                </a:solidFill>
                <a:latin typeface="Instrument Sans Medium" pitchFamily="34" charset="0"/>
                <a:ea typeface="Instrument Sans Medium" pitchFamily="34" charset="-122"/>
                <a:cs typeface="Instrument Sans Medium" pitchFamily="34" charset="-120"/>
              </a:rPr>
              <a:t>Responsive Design</a:t>
            </a:r>
            <a:endParaRPr lang="en-US" sz="1950" dirty="0"/>
          </a:p>
        </p:txBody>
      </p:sp>
      <p:sp>
        <p:nvSpPr>
          <p:cNvPr id="10" name="Text 7"/>
          <p:cNvSpPr/>
          <p:nvPr/>
        </p:nvSpPr>
        <p:spPr>
          <a:xfrm>
            <a:off x="4870252" y="4221837"/>
            <a:ext cx="3378994" cy="1590675"/>
          </a:xfrm>
          <a:prstGeom prst="rect">
            <a:avLst/>
          </a:prstGeom>
          <a:noFill/>
          <a:ln/>
        </p:spPr>
        <p:txBody>
          <a:bodyPr wrap="square" lIns="0" tIns="0" rIns="0" bIns="0" rtlCol="0" anchor="t"/>
          <a:lstStyle/>
          <a:p>
            <a:pPr algn="l" indent="0" marL="0">
              <a:lnSpc>
                <a:spcPts val="2500"/>
              </a:lnSpc>
              <a:buNone/>
            </a:pPr>
            <a:r>
              <a:rPr lang="en-US" sz="1550" dirty="0">
                <a:solidFill>
                  <a:srgbClr val="C7CDD6"/>
                </a:solidFill>
                <a:latin typeface="Inter" pitchFamily="34" charset="0"/>
                <a:ea typeface="Inter" pitchFamily="34" charset="-122"/>
                <a:cs typeface="Inter" pitchFamily="34" charset="-120"/>
              </a:rPr>
              <a:t>Enables websites to adapt seamlessly to different screen sizes and devices, from desktops to mobile phones, ensuring optimal user experience.</a:t>
            </a:r>
            <a:endParaRPr lang="en-US" sz="1550" dirty="0"/>
          </a:p>
        </p:txBody>
      </p:sp>
      <p:sp>
        <p:nvSpPr>
          <p:cNvPr id="11" name="Shape 8"/>
          <p:cNvSpPr/>
          <p:nvPr/>
        </p:nvSpPr>
        <p:spPr>
          <a:xfrm>
            <a:off x="695920" y="6210181"/>
            <a:ext cx="7752159" cy="1463993"/>
          </a:xfrm>
          <a:prstGeom prst="roundRect">
            <a:avLst>
              <a:gd name="adj" fmla="val 32601"/>
            </a:avLst>
          </a:prstGeom>
          <a:solidFill>
            <a:srgbClr val="434348"/>
          </a:solidFill>
          <a:ln/>
        </p:spPr>
      </p:sp>
      <p:sp>
        <p:nvSpPr>
          <p:cNvPr id="12" name="Text 9"/>
          <p:cNvSpPr/>
          <p:nvPr/>
        </p:nvSpPr>
        <p:spPr>
          <a:xfrm>
            <a:off x="894755" y="6409015"/>
            <a:ext cx="2485787" cy="310753"/>
          </a:xfrm>
          <a:prstGeom prst="rect">
            <a:avLst/>
          </a:prstGeom>
          <a:noFill/>
          <a:ln/>
        </p:spPr>
        <p:txBody>
          <a:bodyPr wrap="none" lIns="0" tIns="0" rIns="0" bIns="0" rtlCol="0" anchor="t"/>
          <a:lstStyle/>
          <a:p>
            <a:pPr algn="l" indent="0" marL="0">
              <a:lnSpc>
                <a:spcPts val="2400"/>
              </a:lnSpc>
              <a:buNone/>
            </a:pPr>
            <a:r>
              <a:rPr lang="en-US" sz="1950" dirty="0">
                <a:solidFill>
                  <a:srgbClr val="C7CDD6"/>
                </a:solidFill>
                <a:latin typeface="Instrument Sans Medium" pitchFamily="34" charset="0"/>
                <a:ea typeface="Instrument Sans Medium" pitchFamily="34" charset="-122"/>
                <a:cs typeface="Instrument Sans Medium" pitchFamily="34" charset="-120"/>
              </a:rPr>
              <a:t>Layout &amp; Spacing</a:t>
            </a:r>
            <a:endParaRPr lang="en-US" sz="1950" dirty="0"/>
          </a:p>
        </p:txBody>
      </p:sp>
      <p:sp>
        <p:nvSpPr>
          <p:cNvPr id="13" name="Text 10"/>
          <p:cNvSpPr/>
          <p:nvPr/>
        </p:nvSpPr>
        <p:spPr>
          <a:xfrm>
            <a:off x="894755" y="6839069"/>
            <a:ext cx="7354491" cy="636270"/>
          </a:xfrm>
          <a:prstGeom prst="rect">
            <a:avLst/>
          </a:prstGeom>
          <a:noFill/>
          <a:ln/>
        </p:spPr>
        <p:txBody>
          <a:bodyPr wrap="square" lIns="0" tIns="0" rIns="0" bIns="0" rtlCol="0" anchor="t"/>
          <a:lstStyle/>
          <a:p>
            <a:pPr algn="l" indent="0" marL="0">
              <a:lnSpc>
                <a:spcPts val="2500"/>
              </a:lnSpc>
              <a:buNone/>
            </a:pPr>
            <a:r>
              <a:rPr lang="en-US" sz="1550" dirty="0">
                <a:solidFill>
                  <a:srgbClr val="C7CDD6"/>
                </a:solidFill>
                <a:latin typeface="Inter" pitchFamily="34" charset="0"/>
                <a:ea typeface="Inter" pitchFamily="34" charset="-122"/>
                <a:cs typeface="Inter" pitchFamily="34" charset="-120"/>
              </a:rPr>
              <a:t>Manages the positioning and arrangement of elements on the page, creating visually appealing and functional layouts.</a:t>
            </a:r>
            <a:endParaRPr lang="en-US" sz="15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113264" y="492800"/>
            <a:ext cx="7890272" cy="1119426"/>
          </a:xfrm>
          <a:prstGeom prst="rect">
            <a:avLst/>
          </a:prstGeom>
          <a:noFill/>
          <a:ln/>
        </p:spPr>
        <p:txBody>
          <a:bodyPr wrap="square" lIns="0" tIns="0" rIns="0" bIns="0" rtlCol="0" anchor="t"/>
          <a:lstStyle/>
          <a:p>
            <a:pPr algn="l" indent="0" marL="0">
              <a:lnSpc>
                <a:spcPts val="4400"/>
              </a:lnSpc>
              <a:buNone/>
            </a:pPr>
            <a:r>
              <a:rPr lang="en-US" sz="3500" dirty="0">
                <a:solidFill>
                  <a:srgbClr val="EFD5FA"/>
                </a:solidFill>
                <a:latin typeface="Instrument Sans Medium" pitchFamily="34" charset="0"/>
                <a:ea typeface="Instrument Sans Medium" pitchFamily="34" charset="-122"/>
                <a:cs typeface="Instrument Sans Medium" pitchFamily="34" charset="-120"/>
              </a:rPr>
              <a:t>The Enabler: Adding Interactivity with JavaScript</a:t>
            </a:r>
            <a:endParaRPr lang="en-US" sz="3500" dirty="0"/>
          </a:p>
        </p:txBody>
      </p:sp>
      <p:sp>
        <p:nvSpPr>
          <p:cNvPr id="4" name="Text 1"/>
          <p:cNvSpPr/>
          <p:nvPr/>
        </p:nvSpPr>
        <p:spPr>
          <a:xfrm>
            <a:off x="6113264" y="1880830"/>
            <a:ext cx="7890272" cy="1145858"/>
          </a:xfrm>
          <a:prstGeom prst="rect">
            <a:avLst/>
          </a:prstGeom>
          <a:noFill/>
          <a:ln/>
        </p:spPr>
        <p:txBody>
          <a:bodyPr wrap="square" lIns="0" tIns="0" rIns="0" bIns="0" rtlCol="0" anchor="t"/>
          <a:lstStyle/>
          <a:p>
            <a:pPr algn="l" indent="0" marL="0">
              <a:lnSpc>
                <a:spcPts val="2250"/>
              </a:lnSpc>
              <a:buNone/>
            </a:pPr>
            <a:r>
              <a:rPr lang="en-US" sz="1400" dirty="0">
                <a:solidFill>
                  <a:srgbClr val="C7CDD6"/>
                </a:solidFill>
                <a:latin typeface="Inter" pitchFamily="34" charset="0"/>
                <a:ea typeface="Inter" pitchFamily="34" charset="-122"/>
                <a:cs typeface="Inter" pitchFamily="34" charset="-120"/>
              </a:rPr>
              <a:t>JavaScript (JS) brings web pages to life by enabling </a:t>
            </a:r>
            <a:pPr algn="l" indent="0" marL="0">
              <a:lnSpc>
                <a:spcPts val="2250"/>
              </a:lnSpc>
              <a:buNone/>
            </a:pPr>
            <a:r>
              <a:rPr lang="en-US" sz="1400" b="1" dirty="0">
                <a:solidFill>
                  <a:srgbClr val="C7CDD6"/>
                </a:solidFill>
                <a:latin typeface="Inter" pitchFamily="34" charset="0"/>
                <a:ea typeface="Inter" pitchFamily="34" charset="-122"/>
                <a:cs typeface="Inter" pitchFamily="34" charset="-120"/>
              </a:rPr>
              <a:t>dynamic and interactive behavior</a:t>
            </a:r>
            <a:pPr algn="l" indent="0" marL="0">
              <a:lnSpc>
                <a:spcPts val="2250"/>
              </a:lnSpc>
              <a:buNone/>
            </a:pPr>
            <a:r>
              <a:rPr lang="en-US" sz="1400" dirty="0">
                <a:solidFill>
                  <a:srgbClr val="C7CDD6"/>
                </a:solidFill>
                <a:latin typeface="Inter" pitchFamily="34" charset="0"/>
                <a:ea typeface="Inter" pitchFamily="34" charset="-122"/>
                <a:cs typeface="Inter" pitchFamily="34" charset="-120"/>
              </a:rPr>
              <a:t>. It allows developers to create engaging user experiences, from simple animations to complex web applications. JS interacts with HTML and CSS to modify content, respond to user actions, and communicate with servers.</a:t>
            </a:r>
            <a:endParaRPr lang="en-US" sz="1400" dirty="0"/>
          </a:p>
        </p:txBody>
      </p:sp>
      <p:sp>
        <p:nvSpPr>
          <p:cNvPr id="5" name="Shape 2"/>
          <p:cNvSpPr/>
          <p:nvPr/>
        </p:nvSpPr>
        <p:spPr>
          <a:xfrm>
            <a:off x="6113264" y="3496747"/>
            <a:ext cx="3855601" cy="2182654"/>
          </a:xfrm>
          <a:prstGeom prst="roundRect">
            <a:avLst>
              <a:gd name="adj" fmla="val 5027"/>
            </a:avLst>
          </a:prstGeom>
          <a:solidFill>
            <a:srgbClr val="242429"/>
          </a:solidFill>
          <a:ln/>
        </p:spPr>
      </p:sp>
      <p:sp>
        <p:nvSpPr>
          <p:cNvPr id="6" name="Shape 3"/>
          <p:cNvSpPr/>
          <p:nvPr/>
        </p:nvSpPr>
        <p:spPr>
          <a:xfrm>
            <a:off x="6113264" y="3473887"/>
            <a:ext cx="3855601" cy="91440"/>
          </a:xfrm>
          <a:prstGeom prst="roundRect">
            <a:avLst>
              <a:gd name="adj" fmla="val 29382"/>
            </a:avLst>
          </a:prstGeom>
          <a:solidFill>
            <a:srgbClr val="FDC4C4"/>
          </a:solidFill>
          <a:ln/>
        </p:spPr>
      </p:sp>
      <p:sp>
        <p:nvSpPr>
          <p:cNvPr id="7" name="Shape 4"/>
          <p:cNvSpPr/>
          <p:nvPr/>
        </p:nvSpPr>
        <p:spPr>
          <a:xfrm>
            <a:off x="7772340" y="3228142"/>
            <a:ext cx="537329" cy="537329"/>
          </a:xfrm>
          <a:prstGeom prst="roundRect">
            <a:avLst>
              <a:gd name="adj" fmla="val 170175"/>
            </a:avLst>
          </a:prstGeom>
          <a:solidFill>
            <a:srgbClr val="FDC4C4"/>
          </a:solidFill>
          <a:ln/>
        </p:spPr>
      </p:sp>
      <p:pic>
        <p:nvPicPr>
          <p:cNvPr id="8" name="Image 1" descr="preencoded.png">    </p:cNvPr>
          <p:cNvPicPr>
            <a:picLocks noChangeAspect="1"/>
          </p:cNvPicPr>
          <p:nvPr/>
        </p:nvPicPr>
        <p:blipFill>
          <a:blip r:embed="rId2"/>
          <a:stretch>
            <a:fillRect/>
          </a:stretch>
        </p:blipFill>
        <p:spPr>
          <a:xfrm>
            <a:off x="7933551" y="3362444"/>
            <a:ext cx="214908" cy="268605"/>
          </a:xfrm>
          <a:prstGeom prst="rect">
            <a:avLst/>
          </a:prstGeom>
        </p:spPr>
      </p:pic>
      <p:sp>
        <p:nvSpPr>
          <p:cNvPr id="9" name="Text 5"/>
          <p:cNvSpPr/>
          <p:nvPr/>
        </p:nvSpPr>
        <p:spPr>
          <a:xfrm>
            <a:off x="6315194" y="3944422"/>
            <a:ext cx="2238851" cy="279797"/>
          </a:xfrm>
          <a:prstGeom prst="rect">
            <a:avLst/>
          </a:prstGeom>
          <a:noFill/>
          <a:ln/>
        </p:spPr>
        <p:txBody>
          <a:bodyPr wrap="none" lIns="0" tIns="0" rIns="0" bIns="0" rtlCol="0" anchor="t"/>
          <a:lstStyle/>
          <a:p>
            <a:pPr algn="l" indent="0" marL="0">
              <a:lnSpc>
                <a:spcPts val="2200"/>
              </a:lnSpc>
              <a:buNone/>
            </a:pPr>
            <a:r>
              <a:rPr lang="en-US" sz="1750" dirty="0">
                <a:solidFill>
                  <a:srgbClr val="C7CDD6"/>
                </a:solidFill>
                <a:latin typeface="Instrument Sans Medium" pitchFamily="34" charset="0"/>
                <a:ea typeface="Instrument Sans Medium" pitchFamily="34" charset="-122"/>
                <a:cs typeface="Instrument Sans Medium" pitchFamily="34" charset="-120"/>
              </a:rPr>
              <a:t>Event Handling</a:t>
            </a:r>
            <a:endParaRPr lang="en-US" sz="1750" dirty="0"/>
          </a:p>
        </p:txBody>
      </p:sp>
      <p:sp>
        <p:nvSpPr>
          <p:cNvPr id="10" name="Text 6"/>
          <p:cNvSpPr/>
          <p:nvPr/>
        </p:nvSpPr>
        <p:spPr>
          <a:xfrm>
            <a:off x="6315194" y="4331613"/>
            <a:ext cx="3451741" cy="859393"/>
          </a:xfrm>
          <a:prstGeom prst="rect">
            <a:avLst/>
          </a:prstGeom>
          <a:noFill/>
          <a:ln/>
        </p:spPr>
        <p:txBody>
          <a:bodyPr wrap="square" lIns="0" tIns="0" rIns="0" bIns="0" rtlCol="0" anchor="t"/>
          <a:lstStyle/>
          <a:p>
            <a:pPr algn="l" indent="0" marL="0">
              <a:lnSpc>
                <a:spcPts val="2250"/>
              </a:lnSpc>
              <a:buNone/>
            </a:pPr>
            <a:r>
              <a:rPr lang="en-US" sz="1400" dirty="0">
                <a:solidFill>
                  <a:srgbClr val="C7CDD6"/>
                </a:solidFill>
                <a:latin typeface="Inter" pitchFamily="34" charset="0"/>
                <a:ea typeface="Inter" pitchFamily="34" charset="-122"/>
                <a:cs typeface="Inter" pitchFamily="34" charset="-120"/>
              </a:rPr>
              <a:t>Responds to user interactions like clicks, hovers, and keyboard inputs, triggering specific actions.</a:t>
            </a:r>
            <a:endParaRPr lang="en-US" sz="1400" dirty="0"/>
          </a:p>
        </p:txBody>
      </p:sp>
      <p:sp>
        <p:nvSpPr>
          <p:cNvPr id="11" name="Shape 7"/>
          <p:cNvSpPr/>
          <p:nvPr/>
        </p:nvSpPr>
        <p:spPr>
          <a:xfrm>
            <a:off x="10147935" y="3496747"/>
            <a:ext cx="3855601" cy="2182654"/>
          </a:xfrm>
          <a:prstGeom prst="roundRect">
            <a:avLst>
              <a:gd name="adj" fmla="val 5027"/>
            </a:avLst>
          </a:prstGeom>
          <a:solidFill>
            <a:srgbClr val="242429"/>
          </a:solidFill>
          <a:ln/>
        </p:spPr>
      </p:sp>
      <p:sp>
        <p:nvSpPr>
          <p:cNvPr id="12" name="Shape 8"/>
          <p:cNvSpPr/>
          <p:nvPr/>
        </p:nvSpPr>
        <p:spPr>
          <a:xfrm>
            <a:off x="10147935" y="3473887"/>
            <a:ext cx="3855601" cy="91440"/>
          </a:xfrm>
          <a:prstGeom prst="roundRect">
            <a:avLst>
              <a:gd name="adj" fmla="val 29382"/>
            </a:avLst>
          </a:prstGeom>
          <a:solidFill>
            <a:srgbClr val="FDC4C4"/>
          </a:solidFill>
          <a:ln/>
        </p:spPr>
      </p:sp>
      <p:sp>
        <p:nvSpPr>
          <p:cNvPr id="13" name="Shape 9"/>
          <p:cNvSpPr/>
          <p:nvPr/>
        </p:nvSpPr>
        <p:spPr>
          <a:xfrm>
            <a:off x="11807011" y="3228142"/>
            <a:ext cx="537329" cy="537329"/>
          </a:xfrm>
          <a:prstGeom prst="roundRect">
            <a:avLst>
              <a:gd name="adj" fmla="val 170175"/>
            </a:avLst>
          </a:prstGeom>
          <a:solidFill>
            <a:srgbClr val="FDC4C4"/>
          </a:solidFill>
          <a:ln/>
        </p:spPr>
      </p:sp>
      <p:pic>
        <p:nvPicPr>
          <p:cNvPr id="14" name="Image 2" descr="preencoded.png">    </p:cNvPr>
          <p:cNvPicPr>
            <a:picLocks noChangeAspect="1"/>
          </p:cNvPicPr>
          <p:nvPr/>
        </p:nvPicPr>
        <p:blipFill>
          <a:blip r:embed="rId3"/>
          <a:stretch>
            <a:fillRect/>
          </a:stretch>
        </p:blipFill>
        <p:spPr>
          <a:xfrm>
            <a:off x="11968222" y="3362444"/>
            <a:ext cx="214908" cy="268605"/>
          </a:xfrm>
          <a:prstGeom prst="rect">
            <a:avLst/>
          </a:prstGeom>
        </p:spPr>
      </p:pic>
      <p:sp>
        <p:nvSpPr>
          <p:cNvPr id="15" name="Text 10"/>
          <p:cNvSpPr/>
          <p:nvPr/>
        </p:nvSpPr>
        <p:spPr>
          <a:xfrm>
            <a:off x="10349865" y="3944422"/>
            <a:ext cx="2238851" cy="279797"/>
          </a:xfrm>
          <a:prstGeom prst="rect">
            <a:avLst/>
          </a:prstGeom>
          <a:noFill/>
          <a:ln/>
        </p:spPr>
        <p:txBody>
          <a:bodyPr wrap="none" lIns="0" tIns="0" rIns="0" bIns="0" rtlCol="0" anchor="t"/>
          <a:lstStyle/>
          <a:p>
            <a:pPr algn="l" indent="0" marL="0">
              <a:lnSpc>
                <a:spcPts val="2200"/>
              </a:lnSpc>
              <a:buNone/>
            </a:pPr>
            <a:r>
              <a:rPr lang="en-US" sz="1750" dirty="0">
                <a:solidFill>
                  <a:srgbClr val="C7CDD6"/>
                </a:solidFill>
                <a:latin typeface="Instrument Sans Medium" pitchFamily="34" charset="0"/>
                <a:ea typeface="Instrument Sans Medium" pitchFamily="34" charset="-122"/>
                <a:cs typeface="Instrument Sans Medium" pitchFamily="34" charset="-120"/>
              </a:rPr>
              <a:t>DOM Manipulation</a:t>
            </a:r>
            <a:endParaRPr lang="en-US" sz="1750" dirty="0"/>
          </a:p>
        </p:txBody>
      </p:sp>
      <p:sp>
        <p:nvSpPr>
          <p:cNvPr id="16" name="Text 11"/>
          <p:cNvSpPr/>
          <p:nvPr/>
        </p:nvSpPr>
        <p:spPr>
          <a:xfrm>
            <a:off x="10349865" y="4331613"/>
            <a:ext cx="3451741" cy="1145858"/>
          </a:xfrm>
          <a:prstGeom prst="rect">
            <a:avLst/>
          </a:prstGeom>
          <a:noFill/>
          <a:ln/>
        </p:spPr>
        <p:txBody>
          <a:bodyPr wrap="square" lIns="0" tIns="0" rIns="0" bIns="0" rtlCol="0" anchor="t"/>
          <a:lstStyle/>
          <a:p>
            <a:pPr algn="l" indent="0" marL="0">
              <a:lnSpc>
                <a:spcPts val="2250"/>
              </a:lnSpc>
              <a:buNone/>
            </a:pPr>
            <a:r>
              <a:rPr lang="en-US" sz="1400" dirty="0">
                <a:solidFill>
                  <a:srgbClr val="C7CDD6"/>
                </a:solidFill>
                <a:latin typeface="Inter" pitchFamily="34" charset="0"/>
                <a:ea typeface="Inter" pitchFamily="34" charset="-122"/>
                <a:cs typeface="Inter" pitchFamily="34" charset="-120"/>
              </a:rPr>
              <a:t>Dynamically changes the content, structure, and style of HTML elements on the fly, without needing a full page reload.</a:t>
            </a:r>
            <a:endParaRPr lang="en-US" sz="1400" dirty="0"/>
          </a:p>
        </p:txBody>
      </p:sp>
      <p:sp>
        <p:nvSpPr>
          <p:cNvPr id="17" name="Shape 12"/>
          <p:cNvSpPr/>
          <p:nvPr/>
        </p:nvSpPr>
        <p:spPr>
          <a:xfrm>
            <a:off x="6113264" y="6127075"/>
            <a:ext cx="7890272" cy="1609725"/>
          </a:xfrm>
          <a:prstGeom prst="roundRect">
            <a:avLst>
              <a:gd name="adj" fmla="val 6817"/>
            </a:avLst>
          </a:prstGeom>
          <a:solidFill>
            <a:srgbClr val="242429"/>
          </a:solidFill>
          <a:ln/>
        </p:spPr>
      </p:sp>
      <p:sp>
        <p:nvSpPr>
          <p:cNvPr id="18" name="Shape 13"/>
          <p:cNvSpPr/>
          <p:nvPr/>
        </p:nvSpPr>
        <p:spPr>
          <a:xfrm>
            <a:off x="6113264" y="6104215"/>
            <a:ext cx="7890272" cy="91440"/>
          </a:xfrm>
          <a:prstGeom prst="roundRect">
            <a:avLst>
              <a:gd name="adj" fmla="val 29382"/>
            </a:avLst>
          </a:prstGeom>
          <a:solidFill>
            <a:srgbClr val="FDC4C4"/>
          </a:solidFill>
          <a:ln/>
        </p:spPr>
      </p:sp>
      <p:sp>
        <p:nvSpPr>
          <p:cNvPr id="19" name="Shape 14"/>
          <p:cNvSpPr/>
          <p:nvPr/>
        </p:nvSpPr>
        <p:spPr>
          <a:xfrm>
            <a:off x="9789735" y="5858470"/>
            <a:ext cx="537329" cy="537329"/>
          </a:xfrm>
          <a:prstGeom prst="roundRect">
            <a:avLst>
              <a:gd name="adj" fmla="val 170175"/>
            </a:avLst>
          </a:prstGeom>
          <a:solidFill>
            <a:srgbClr val="FDC4C4"/>
          </a:solidFill>
          <a:ln/>
        </p:spPr>
      </p:sp>
      <p:pic>
        <p:nvPicPr>
          <p:cNvPr id="20" name="Image 3" descr="preencoded.png">    </p:cNvPr>
          <p:cNvPicPr>
            <a:picLocks noChangeAspect="1"/>
          </p:cNvPicPr>
          <p:nvPr/>
        </p:nvPicPr>
        <p:blipFill>
          <a:blip r:embed="rId4"/>
          <a:stretch>
            <a:fillRect/>
          </a:stretch>
        </p:blipFill>
        <p:spPr>
          <a:xfrm>
            <a:off x="9950946" y="5992773"/>
            <a:ext cx="214908" cy="268605"/>
          </a:xfrm>
          <a:prstGeom prst="rect">
            <a:avLst/>
          </a:prstGeom>
        </p:spPr>
      </p:pic>
      <p:sp>
        <p:nvSpPr>
          <p:cNvPr id="21" name="Text 15"/>
          <p:cNvSpPr/>
          <p:nvPr/>
        </p:nvSpPr>
        <p:spPr>
          <a:xfrm>
            <a:off x="6315194" y="6574750"/>
            <a:ext cx="2707600" cy="279797"/>
          </a:xfrm>
          <a:prstGeom prst="rect">
            <a:avLst/>
          </a:prstGeom>
          <a:noFill/>
          <a:ln/>
        </p:spPr>
        <p:txBody>
          <a:bodyPr wrap="none" lIns="0" tIns="0" rIns="0" bIns="0" rtlCol="0" anchor="t"/>
          <a:lstStyle/>
          <a:p>
            <a:pPr algn="l" indent="0" marL="0">
              <a:lnSpc>
                <a:spcPts val="2200"/>
              </a:lnSpc>
              <a:buNone/>
            </a:pPr>
            <a:r>
              <a:rPr lang="en-US" sz="1750" dirty="0">
                <a:solidFill>
                  <a:srgbClr val="C7CDD6"/>
                </a:solidFill>
                <a:latin typeface="Instrument Sans Medium" pitchFamily="34" charset="0"/>
                <a:ea typeface="Instrument Sans Medium" pitchFamily="34" charset="-122"/>
                <a:cs typeface="Instrument Sans Medium" pitchFamily="34" charset="-120"/>
              </a:rPr>
              <a:t>Asynchronous Operations</a:t>
            </a:r>
            <a:endParaRPr lang="en-US" sz="1750" dirty="0"/>
          </a:p>
        </p:txBody>
      </p:sp>
      <p:sp>
        <p:nvSpPr>
          <p:cNvPr id="22" name="Text 16"/>
          <p:cNvSpPr/>
          <p:nvPr/>
        </p:nvSpPr>
        <p:spPr>
          <a:xfrm>
            <a:off x="6315194" y="6961942"/>
            <a:ext cx="7486412" cy="572929"/>
          </a:xfrm>
          <a:prstGeom prst="rect">
            <a:avLst/>
          </a:prstGeom>
          <a:noFill/>
          <a:ln/>
        </p:spPr>
        <p:txBody>
          <a:bodyPr wrap="square" lIns="0" tIns="0" rIns="0" bIns="0" rtlCol="0" anchor="t"/>
          <a:lstStyle/>
          <a:p>
            <a:pPr algn="l" indent="0" marL="0">
              <a:lnSpc>
                <a:spcPts val="2250"/>
              </a:lnSpc>
              <a:buNone/>
            </a:pPr>
            <a:r>
              <a:rPr lang="en-US" sz="1400" dirty="0">
                <a:solidFill>
                  <a:srgbClr val="C7CDD6"/>
                </a:solidFill>
                <a:latin typeface="Inter" pitchFamily="34" charset="0"/>
                <a:ea typeface="Inter" pitchFamily="34" charset="-122"/>
                <a:cs typeface="Inter" pitchFamily="34" charset="-120"/>
              </a:rPr>
              <a:t>Fetches data from servers in the background, updating parts of the page without disrupting the user's flow.</a:t>
            </a:r>
            <a:endParaRPr lang="en-US" sz="14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32219"/>
          </a:xfrm>
          <a:prstGeom prst="rect">
            <a:avLst/>
          </a:prstGeom>
        </p:spPr>
      </p:pic>
      <p:sp>
        <p:nvSpPr>
          <p:cNvPr id="3" name="Text 0"/>
          <p:cNvSpPr/>
          <p:nvPr/>
        </p:nvSpPr>
        <p:spPr>
          <a:xfrm>
            <a:off x="721281" y="566738"/>
            <a:ext cx="7701439" cy="1288256"/>
          </a:xfrm>
          <a:prstGeom prst="rect">
            <a:avLst/>
          </a:prstGeom>
          <a:noFill/>
          <a:ln/>
        </p:spPr>
        <p:txBody>
          <a:bodyPr wrap="square" lIns="0" tIns="0" rIns="0" bIns="0" rtlCol="0" anchor="t"/>
          <a:lstStyle/>
          <a:p>
            <a:pPr algn="l" indent="0" marL="0">
              <a:lnSpc>
                <a:spcPts val="5050"/>
              </a:lnSpc>
              <a:buNone/>
            </a:pPr>
            <a:r>
              <a:rPr lang="en-US" sz="4050" dirty="0">
                <a:solidFill>
                  <a:srgbClr val="EFD5FA"/>
                </a:solidFill>
                <a:latin typeface="Instrument Sans Medium" pitchFamily="34" charset="0"/>
                <a:ea typeface="Instrument Sans Medium" pitchFamily="34" charset="-122"/>
                <a:cs typeface="Instrument Sans Medium" pitchFamily="34" charset="-120"/>
              </a:rPr>
              <a:t>The Dynamic Duo: How HTML &amp; CSS Collaborate</a:t>
            </a:r>
            <a:endParaRPr lang="en-US" sz="4050" dirty="0"/>
          </a:p>
        </p:txBody>
      </p:sp>
      <p:sp>
        <p:nvSpPr>
          <p:cNvPr id="4" name="Text 1"/>
          <p:cNvSpPr/>
          <p:nvPr/>
        </p:nvSpPr>
        <p:spPr>
          <a:xfrm>
            <a:off x="721281" y="2349460"/>
            <a:ext cx="3599378" cy="2307788"/>
          </a:xfrm>
          <a:prstGeom prst="rect">
            <a:avLst/>
          </a:prstGeom>
          <a:noFill/>
          <a:ln/>
        </p:spPr>
        <p:txBody>
          <a:bodyPr wrap="square" lIns="0" tIns="0" rIns="0" bIns="0" rtlCol="0" anchor="t"/>
          <a:lstStyle/>
          <a:p>
            <a:pPr algn="l" indent="0" marL="0">
              <a:lnSpc>
                <a:spcPts val="2550"/>
              </a:lnSpc>
              <a:buNone/>
            </a:pPr>
            <a:r>
              <a:rPr lang="en-US" sz="1600" dirty="0">
                <a:solidFill>
                  <a:srgbClr val="C7CDD6"/>
                </a:solidFill>
                <a:latin typeface="Inter" pitchFamily="34" charset="0"/>
                <a:ea typeface="Inter" pitchFamily="34" charset="-122"/>
                <a:cs typeface="Inter" pitchFamily="34" charset="-120"/>
              </a:rPr>
              <a:t>HTML and CSS are inherently intertwined, forming the visual foundation of the web. HTML provides the raw content and semantic structure, while CSS dictates how that content is </a:t>
            </a:r>
            <a:pPr algn="l" indent="0" marL="0">
              <a:lnSpc>
                <a:spcPts val="2550"/>
              </a:lnSpc>
              <a:buNone/>
            </a:pPr>
            <a:r>
              <a:rPr lang="en-US" sz="1600" b="1" dirty="0">
                <a:solidFill>
                  <a:srgbClr val="C7CDD6"/>
                </a:solidFill>
                <a:latin typeface="Inter" pitchFamily="34" charset="0"/>
                <a:ea typeface="Inter" pitchFamily="34" charset="-122"/>
                <a:cs typeface="Inter" pitchFamily="34" charset="-120"/>
              </a:rPr>
              <a:t>presented and styled</a:t>
            </a:r>
            <a:pPr algn="l" indent="0" marL="0">
              <a:lnSpc>
                <a:spcPts val="2550"/>
              </a:lnSpc>
              <a:buNone/>
            </a:pPr>
            <a:r>
              <a:rPr lang="en-US" sz="1600" dirty="0">
                <a:solidFill>
                  <a:srgbClr val="C7CDD6"/>
                </a:solidFill>
                <a:latin typeface="Inter" pitchFamily="34" charset="0"/>
                <a:ea typeface="Inter" pitchFamily="34" charset="-122"/>
                <a:cs typeface="Inter" pitchFamily="34" charset="-120"/>
              </a:rPr>
              <a:t>.</a:t>
            </a:r>
            <a:endParaRPr lang="en-US" sz="1600" dirty="0"/>
          </a:p>
        </p:txBody>
      </p:sp>
      <p:sp>
        <p:nvSpPr>
          <p:cNvPr id="5" name="Text 2"/>
          <p:cNvSpPr/>
          <p:nvPr/>
        </p:nvSpPr>
        <p:spPr>
          <a:xfrm>
            <a:off x="721281" y="4842629"/>
            <a:ext cx="3599378" cy="2637473"/>
          </a:xfrm>
          <a:prstGeom prst="rect">
            <a:avLst/>
          </a:prstGeom>
          <a:noFill/>
          <a:ln/>
        </p:spPr>
        <p:txBody>
          <a:bodyPr wrap="square" lIns="0" tIns="0" rIns="0" bIns="0" rtlCol="0" anchor="t"/>
          <a:lstStyle/>
          <a:p>
            <a:pPr algn="l" indent="0" marL="0">
              <a:lnSpc>
                <a:spcPts val="2550"/>
              </a:lnSpc>
              <a:buNone/>
            </a:pPr>
            <a:r>
              <a:rPr lang="en-US" sz="1600" dirty="0">
                <a:solidFill>
                  <a:srgbClr val="C7CDD6"/>
                </a:solidFill>
                <a:latin typeface="Inter" pitchFamily="34" charset="0"/>
                <a:ea typeface="Inter" pitchFamily="34" charset="-122"/>
                <a:cs typeface="Inter" pitchFamily="34" charset="-120"/>
              </a:rPr>
              <a:t>This separation of concerns is a core principle in web development. It makes websites more maintainable, scalable, and easier to update. Imagine building a house: HTML is the frame, walls, and rooms, and CSS is the interior design, paint, and furnishings.</a:t>
            </a:r>
            <a:endParaRPr lang="en-US" sz="1600" dirty="0"/>
          </a:p>
        </p:txBody>
      </p:sp>
      <p:pic>
        <p:nvPicPr>
          <p:cNvPr id="6" name="Image 1" descr="preencoded.png">    </p:cNvPr>
          <p:cNvPicPr>
            <a:picLocks noChangeAspect="1"/>
          </p:cNvPicPr>
          <p:nvPr/>
        </p:nvPicPr>
        <p:blipFill>
          <a:blip r:embed="rId2"/>
          <a:stretch>
            <a:fillRect/>
          </a:stretch>
        </p:blipFill>
        <p:spPr>
          <a:xfrm>
            <a:off x="4830961" y="2395895"/>
            <a:ext cx="1030486" cy="1599724"/>
          </a:xfrm>
          <a:prstGeom prst="rect">
            <a:avLst/>
          </a:prstGeom>
        </p:spPr>
      </p:pic>
      <p:sp>
        <p:nvSpPr>
          <p:cNvPr id="7" name="Text 3"/>
          <p:cNvSpPr/>
          <p:nvPr/>
        </p:nvSpPr>
        <p:spPr>
          <a:xfrm>
            <a:off x="6067544" y="2601992"/>
            <a:ext cx="2362795" cy="322064"/>
          </a:xfrm>
          <a:prstGeom prst="rect">
            <a:avLst/>
          </a:prstGeom>
          <a:noFill/>
          <a:ln/>
        </p:spPr>
        <p:txBody>
          <a:bodyPr wrap="none" lIns="0" tIns="0" rIns="0" bIns="0" rtlCol="0" anchor="t"/>
          <a:lstStyle/>
          <a:p>
            <a:pPr algn="l" indent="0" marL="0">
              <a:lnSpc>
                <a:spcPts val="2500"/>
              </a:lnSpc>
              <a:buNone/>
            </a:pPr>
            <a:r>
              <a:rPr lang="en-US" sz="2000" dirty="0">
                <a:solidFill>
                  <a:srgbClr val="C7CDD6"/>
                </a:solidFill>
                <a:latin typeface="Instrument Sans Medium" pitchFamily="34" charset="0"/>
                <a:ea typeface="Instrument Sans Medium" pitchFamily="34" charset="-122"/>
                <a:cs typeface="Instrument Sans Medium" pitchFamily="34" charset="-120"/>
              </a:rPr>
              <a:t>HTML: Structure</a:t>
            </a:r>
            <a:endParaRPr lang="en-US" sz="2000" dirty="0"/>
          </a:p>
        </p:txBody>
      </p:sp>
      <p:sp>
        <p:nvSpPr>
          <p:cNvPr id="8" name="Text 4"/>
          <p:cNvSpPr/>
          <p:nvPr/>
        </p:nvSpPr>
        <p:spPr>
          <a:xfrm>
            <a:off x="6067544" y="3130153"/>
            <a:ext cx="2362795" cy="659368"/>
          </a:xfrm>
          <a:prstGeom prst="rect">
            <a:avLst/>
          </a:prstGeom>
          <a:noFill/>
          <a:ln/>
        </p:spPr>
        <p:txBody>
          <a:bodyPr wrap="square" lIns="0" tIns="0" rIns="0" bIns="0" rtlCol="0" anchor="t"/>
          <a:lstStyle/>
          <a:p>
            <a:pPr algn="l" indent="0" marL="0">
              <a:lnSpc>
                <a:spcPts val="2550"/>
              </a:lnSpc>
              <a:buNone/>
            </a:pPr>
            <a:r>
              <a:rPr lang="en-US" sz="1600" dirty="0">
                <a:solidFill>
                  <a:srgbClr val="C7CDD6"/>
                </a:solidFill>
                <a:latin typeface="Inter" pitchFamily="34" charset="0"/>
                <a:ea typeface="Inter" pitchFamily="34" charset="-122"/>
                <a:cs typeface="Inter" pitchFamily="34" charset="-120"/>
              </a:rPr>
              <a:t>Defines the content and its organization.</a:t>
            </a:r>
            <a:endParaRPr lang="en-US" sz="1600" dirty="0"/>
          </a:p>
        </p:txBody>
      </p:sp>
      <p:pic>
        <p:nvPicPr>
          <p:cNvPr id="9" name="Image 2" descr="preencoded.png">    </p:cNvPr>
          <p:cNvPicPr>
            <a:picLocks noChangeAspect="1"/>
          </p:cNvPicPr>
          <p:nvPr/>
        </p:nvPicPr>
        <p:blipFill>
          <a:blip r:embed="rId3"/>
          <a:stretch>
            <a:fillRect/>
          </a:stretch>
        </p:blipFill>
        <p:spPr>
          <a:xfrm>
            <a:off x="4830961" y="3995618"/>
            <a:ext cx="1030486" cy="1929408"/>
          </a:xfrm>
          <a:prstGeom prst="rect">
            <a:avLst/>
          </a:prstGeom>
        </p:spPr>
      </p:pic>
      <p:sp>
        <p:nvSpPr>
          <p:cNvPr id="10" name="Text 5"/>
          <p:cNvSpPr/>
          <p:nvPr/>
        </p:nvSpPr>
        <p:spPr>
          <a:xfrm>
            <a:off x="6067544" y="4201716"/>
            <a:ext cx="2362795" cy="322064"/>
          </a:xfrm>
          <a:prstGeom prst="rect">
            <a:avLst/>
          </a:prstGeom>
          <a:noFill/>
          <a:ln/>
        </p:spPr>
        <p:txBody>
          <a:bodyPr wrap="none" lIns="0" tIns="0" rIns="0" bIns="0" rtlCol="0" anchor="t"/>
          <a:lstStyle/>
          <a:p>
            <a:pPr algn="l" indent="0" marL="0">
              <a:lnSpc>
                <a:spcPts val="2500"/>
              </a:lnSpc>
              <a:buNone/>
            </a:pPr>
            <a:r>
              <a:rPr lang="en-US" sz="2000" dirty="0">
                <a:solidFill>
                  <a:srgbClr val="C7CDD6"/>
                </a:solidFill>
                <a:latin typeface="Instrument Sans Medium" pitchFamily="34" charset="0"/>
                <a:ea typeface="Instrument Sans Medium" pitchFamily="34" charset="-122"/>
                <a:cs typeface="Instrument Sans Medium" pitchFamily="34" charset="-120"/>
              </a:rPr>
              <a:t>CSS: Style</a:t>
            </a:r>
            <a:endParaRPr lang="en-US" sz="2000" dirty="0"/>
          </a:p>
        </p:txBody>
      </p:sp>
      <p:sp>
        <p:nvSpPr>
          <p:cNvPr id="11" name="Text 6"/>
          <p:cNvSpPr/>
          <p:nvPr/>
        </p:nvSpPr>
        <p:spPr>
          <a:xfrm>
            <a:off x="6067544" y="4729877"/>
            <a:ext cx="2362795" cy="989052"/>
          </a:xfrm>
          <a:prstGeom prst="rect">
            <a:avLst/>
          </a:prstGeom>
          <a:noFill/>
          <a:ln/>
        </p:spPr>
        <p:txBody>
          <a:bodyPr wrap="square" lIns="0" tIns="0" rIns="0" bIns="0" rtlCol="0" anchor="t"/>
          <a:lstStyle/>
          <a:p>
            <a:pPr algn="l" indent="0" marL="0">
              <a:lnSpc>
                <a:spcPts val="2550"/>
              </a:lnSpc>
              <a:buNone/>
            </a:pPr>
            <a:r>
              <a:rPr lang="en-US" sz="1600" dirty="0">
                <a:solidFill>
                  <a:srgbClr val="C7CDD6"/>
                </a:solidFill>
                <a:latin typeface="Inter" pitchFamily="34" charset="0"/>
                <a:ea typeface="Inter" pitchFamily="34" charset="-122"/>
                <a:cs typeface="Inter" pitchFamily="34" charset="-120"/>
              </a:rPr>
              <a:t>Applies visual presentation to the structure.</a:t>
            </a:r>
            <a:endParaRPr lang="en-US" sz="16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48070" y="804029"/>
            <a:ext cx="13071872" cy="667941"/>
          </a:xfrm>
          <a:prstGeom prst="rect">
            <a:avLst/>
          </a:prstGeom>
          <a:noFill/>
          <a:ln/>
        </p:spPr>
        <p:txBody>
          <a:bodyPr wrap="none" lIns="0" tIns="0" rIns="0" bIns="0" rtlCol="0" anchor="t"/>
          <a:lstStyle/>
          <a:p>
            <a:pPr algn="l" indent="0" marL="0">
              <a:lnSpc>
                <a:spcPts val="5250"/>
              </a:lnSpc>
              <a:buNone/>
            </a:pPr>
            <a:r>
              <a:rPr lang="en-US" sz="4200" dirty="0">
                <a:solidFill>
                  <a:srgbClr val="000000"/>
                </a:solidFill>
                <a:latin typeface="Instrument Sans Medium" pitchFamily="34" charset="0"/>
                <a:ea typeface="Instrument Sans Medium" pitchFamily="34" charset="-122"/>
                <a:cs typeface="Instrument Sans Medium" pitchFamily="34" charset="-120"/>
              </a:rPr>
              <a:t>The Power Trio: JavaScript Elevating User Experience</a:t>
            </a:r>
            <a:endParaRPr lang="en-US" sz="4200" dirty="0"/>
          </a:p>
        </p:txBody>
      </p:sp>
      <p:sp>
        <p:nvSpPr>
          <p:cNvPr id="3" name="Text 1"/>
          <p:cNvSpPr/>
          <p:nvPr/>
        </p:nvSpPr>
        <p:spPr>
          <a:xfrm>
            <a:off x="748070" y="1899404"/>
            <a:ext cx="13134261" cy="683895"/>
          </a:xfrm>
          <a:prstGeom prst="rect">
            <a:avLst/>
          </a:prstGeom>
          <a:noFill/>
          <a:ln/>
        </p:spPr>
        <p:txBody>
          <a:bodyPr wrap="square" lIns="0" tIns="0" rIns="0" bIns="0" rtlCol="0" anchor="t"/>
          <a:lstStyle/>
          <a:p>
            <a:pPr algn="l" indent="0" marL="0">
              <a:lnSpc>
                <a:spcPts val="2650"/>
              </a:lnSpc>
              <a:buNone/>
            </a:pPr>
            <a:r>
              <a:rPr lang="en-US" sz="1650" dirty="0">
                <a:solidFill>
                  <a:srgbClr val="000000"/>
                </a:solidFill>
                <a:latin typeface="Inter" pitchFamily="34" charset="0"/>
                <a:ea typeface="Inter" pitchFamily="34" charset="-122"/>
                <a:cs typeface="Inter" pitchFamily="34" charset="-120"/>
              </a:rPr>
              <a:t>When HTML, CSS, and JavaScript work together, they unlock the full potential of modern web development. This powerful trio creates rich, interactive, and highly responsive web applications that feel intuitive and engaging to users.</a:t>
            </a:r>
            <a:endParaRPr lang="en-US" sz="1650" dirty="0"/>
          </a:p>
        </p:txBody>
      </p:sp>
      <p:sp>
        <p:nvSpPr>
          <p:cNvPr id="4" name="Text 2"/>
          <p:cNvSpPr/>
          <p:nvPr/>
        </p:nvSpPr>
        <p:spPr>
          <a:xfrm>
            <a:off x="2376964" y="4260294"/>
            <a:ext cx="2672001" cy="333970"/>
          </a:xfrm>
          <a:prstGeom prst="rect">
            <a:avLst/>
          </a:prstGeom>
          <a:noFill/>
          <a:ln/>
        </p:spPr>
        <p:txBody>
          <a:bodyPr wrap="none" lIns="0" tIns="0" rIns="0" bIns="0" rtlCol="0" anchor="t"/>
          <a:lstStyle/>
          <a:p>
            <a:pPr algn="r" indent="0" marL="0">
              <a:lnSpc>
                <a:spcPts val="2600"/>
              </a:lnSpc>
              <a:buNone/>
            </a:pPr>
            <a:r>
              <a:rPr lang="en-US" sz="2100" dirty="0">
                <a:solidFill>
                  <a:srgbClr val="000000"/>
                </a:solidFill>
                <a:latin typeface="Instrument Sans Medium" pitchFamily="34" charset="0"/>
                <a:ea typeface="Instrument Sans Medium" pitchFamily="34" charset="-122"/>
                <a:cs typeface="Instrument Sans Medium" pitchFamily="34" charset="-120"/>
              </a:rPr>
              <a:t>HTML</a:t>
            </a:r>
            <a:endParaRPr lang="en-US" sz="2100" dirty="0"/>
          </a:p>
        </p:txBody>
      </p:sp>
      <p:sp>
        <p:nvSpPr>
          <p:cNvPr id="5" name="Text 3"/>
          <p:cNvSpPr/>
          <p:nvPr/>
        </p:nvSpPr>
        <p:spPr>
          <a:xfrm>
            <a:off x="748070" y="4722495"/>
            <a:ext cx="4300895" cy="341948"/>
          </a:xfrm>
          <a:prstGeom prst="rect">
            <a:avLst/>
          </a:prstGeom>
          <a:noFill/>
          <a:ln/>
        </p:spPr>
        <p:txBody>
          <a:bodyPr wrap="none" lIns="0" tIns="0" rIns="0" bIns="0" rtlCol="0" anchor="t"/>
          <a:lstStyle/>
          <a:p>
            <a:pPr algn="r" indent="0" marL="0">
              <a:lnSpc>
                <a:spcPts val="2650"/>
              </a:lnSpc>
              <a:buNone/>
            </a:pPr>
            <a:r>
              <a:rPr lang="en-US" sz="1650" dirty="0">
                <a:solidFill>
                  <a:srgbClr val="000000"/>
                </a:solidFill>
                <a:latin typeface="Inter" pitchFamily="34" charset="0"/>
                <a:ea typeface="Inter" pitchFamily="34" charset="-122"/>
                <a:cs typeface="Inter" pitchFamily="34" charset="-120"/>
              </a:rPr>
              <a:t>Content Structure</a:t>
            </a:r>
            <a:endParaRPr lang="en-US" sz="1650" dirty="0"/>
          </a:p>
        </p:txBody>
      </p:sp>
      <p:pic>
        <p:nvPicPr>
          <p:cNvPr id="6" name="Image 0" descr="preencoded.png">    </p:cNvPr>
          <p:cNvPicPr>
            <a:picLocks noChangeAspect="1"/>
          </p:cNvPicPr>
          <p:nvPr/>
        </p:nvPicPr>
        <p:blipFill>
          <a:blip r:embed="rId1"/>
          <a:stretch>
            <a:fillRect/>
          </a:stretch>
        </p:blipFill>
        <p:spPr>
          <a:xfrm>
            <a:off x="5476399" y="2823686"/>
            <a:ext cx="3677483" cy="3677483"/>
          </a:xfrm>
          <a:prstGeom prst="rect">
            <a:avLst/>
          </a:prstGeom>
        </p:spPr>
      </p:pic>
      <p:sp>
        <p:nvSpPr>
          <p:cNvPr id="7" name="Shape 4"/>
          <p:cNvSpPr/>
          <p:nvPr/>
        </p:nvSpPr>
        <p:spPr>
          <a:xfrm>
            <a:off x="5278160" y="4395192"/>
            <a:ext cx="534353" cy="534352"/>
          </a:xfrm>
          <a:prstGeom prst="roundRect">
            <a:avLst>
              <a:gd name="adj" fmla="val 1709520"/>
            </a:avLst>
          </a:prstGeom>
          <a:solidFill>
            <a:srgbClr val="434348"/>
          </a:solidFill>
          <a:ln/>
        </p:spPr>
      </p:sp>
      <p:pic>
        <p:nvPicPr>
          <p:cNvPr id="8" name="Image 1" descr="preencoded.png">    </p:cNvPr>
          <p:cNvPicPr>
            <a:picLocks noChangeAspect="1"/>
          </p:cNvPicPr>
          <p:nvPr/>
        </p:nvPicPr>
        <p:blipFill>
          <a:blip r:embed="rId2"/>
          <a:stretch>
            <a:fillRect/>
          </a:stretch>
        </p:blipFill>
        <p:spPr>
          <a:xfrm>
            <a:off x="5425083" y="4512112"/>
            <a:ext cx="240387" cy="300514"/>
          </a:xfrm>
          <a:prstGeom prst="rect">
            <a:avLst/>
          </a:prstGeom>
        </p:spPr>
      </p:pic>
      <p:sp>
        <p:nvSpPr>
          <p:cNvPr id="9" name="Text 5"/>
          <p:cNvSpPr/>
          <p:nvPr/>
        </p:nvSpPr>
        <p:spPr>
          <a:xfrm>
            <a:off x="9474518" y="3260765"/>
            <a:ext cx="2672001" cy="333970"/>
          </a:xfrm>
          <a:prstGeom prst="rect">
            <a:avLst/>
          </a:prstGeom>
          <a:noFill/>
          <a:ln/>
        </p:spPr>
        <p:txBody>
          <a:bodyPr wrap="none" lIns="0" tIns="0" rIns="0" bIns="0" rtlCol="0" anchor="t"/>
          <a:lstStyle/>
          <a:p>
            <a:pPr algn="l" indent="0" marL="0">
              <a:lnSpc>
                <a:spcPts val="2600"/>
              </a:lnSpc>
              <a:buNone/>
            </a:pPr>
            <a:r>
              <a:rPr lang="en-US" sz="2100" dirty="0">
                <a:solidFill>
                  <a:srgbClr val="000000"/>
                </a:solidFill>
                <a:latin typeface="Instrument Sans Medium" pitchFamily="34" charset="0"/>
                <a:ea typeface="Instrument Sans Medium" pitchFamily="34" charset="-122"/>
                <a:cs typeface="Instrument Sans Medium" pitchFamily="34" charset="-120"/>
              </a:rPr>
              <a:t>CSS</a:t>
            </a:r>
            <a:endParaRPr lang="en-US" sz="2100" dirty="0"/>
          </a:p>
        </p:txBody>
      </p:sp>
      <p:sp>
        <p:nvSpPr>
          <p:cNvPr id="10" name="Text 6"/>
          <p:cNvSpPr/>
          <p:nvPr/>
        </p:nvSpPr>
        <p:spPr>
          <a:xfrm>
            <a:off x="9474518" y="3722965"/>
            <a:ext cx="4407813" cy="341948"/>
          </a:xfrm>
          <a:prstGeom prst="rect">
            <a:avLst/>
          </a:prstGeom>
          <a:noFill/>
          <a:ln/>
        </p:spPr>
        <p:txBody>
          <a:bodyPr wrap="none" lIns="0" tIns="0" rIns="0" bIns="0" rtlCol="0" anchor="t"/>
          <a:lstStyle/>
          <a:p>
            <a:pPr algn="l" indent="0" marL="0">
              <a:lnSpc>
                <a:spcPts val="2650"/>
              </a:lnSpc>
              <a:buNone/>
            </a:pPr>
            <a:r>
              <a:rPr lang="en-US" sz="1650" dirty="0">
                <a:solidFill>
                  <a:srgbClr val="000000"/>
                </a:solidFill>
                <a:latin typeface="Inter" pitchFamily="34" charset="0"/>
                <a:ea typeface="Inter" pitchFamily="34" charset="-122"/>
                <a:cs typeface="Inter" pitchFamily="34" charset="-120"/>
              </a:rPr>
              <a:t>Visual Styling</a:t>
            </a:r>
            <a:endParaRPr lang="en-US" sz="1650" dirty="0"/>
          </a:p>
        </p:txBody>
      </p:sp>
      <p:pic>
        <p:nvPicPr>
          <p:cNvPr id="11" name="Image 2" descr="preencoded.png">    </p:cNvPr>
          <p:cNvPicPr>
            <a:picLocks noChangeAspect="1"/>
          </p:cNvPicPr>
          <p:nvPr/>
        </p:nvPicPr>
        <p:blipFill>
          <a:blip r:embed="rId3"/>
          <a:stretch>
            <a:fillRect/>
          </a:stretch>
        </p:blipFill>
        <p:spPr>
          <a:xfrm>
            <a:off x="5476399" y="2823686"/>
            <a:ext cx="3677483" cy="3677483"/>
          </a:xfrm>
          <a:prstGeom prst="rect">
            <a:avLst/>
          </a:prstGeom>
        </p:spPr>
      </p:pic>
      <p:sp>
        <p:nvSpPr>
          <p:cNvPr id="12" name="Shape 7"/>
          <p:cNvSpPr/>
          <p:nvPr/>
        </p:nvSpPr>
        <p:spPr>
          <a:xfrm>
            <a:off x="7932777" y="2862501"/>
            <a:ext cx="534353" cy="534352"/>
          </a:xfrm>
          <a:prstGeom prst="roundRect">
            <a:avLst>
              <a:gd name="adj" fmla="val 1709520"/>
            </a:avLst>
          </a:prstGeom>
          <a:solidFill>
            <a:srgbClr val="434348"/>
          </a:solidFill>
          <a:ln/>
        </p:spPr>
      </p:sp>
      <p:pic>
        <p:nvPicPr>
          <p:cNvPr id="13" name="Image 3" descr="preencoded.png">    </p:cNvPr>
          <p:cNvPicPr>
            <a:picLocks noChangeAspect="1"/>
          </p:cNvPicPr>
          <p:nvPr/>
        </p:nvPicPr>
        <p:blipFill>
          <a:blip r:embed="rId4"/>
          <a:stretch>
            <a:fillRect/>
          </a:stretch>
        </p:blipFill>
        <p:spPr>
          <a:xfrm>
            <a:off x="8079700" y="2979420"/>
            <a:ext cx="240387" cy="300514"/>
          </a:xfrm>
          <a:prstGeom prst="rect">
            <a:avLst/>
          </a:prstGeom>
        </p:spPr>
      </p:pic>
      <p:sp>
        <p:nvSpPr>
          <p:cNvPr id="14" name="Text 8"/>
          <p:cNvSpPr/>
          <p:nvPr/>
        </p:nvSpPr>
        <p:spPr>
          <a:xfrm>
            <a:off x="9474518" y="5259824"/>
            <a:ext cx="2672001" cy="333970"/>
          </a:xfrm>
          <a:prstGeom prst="rect">
            <a:avLst/>
          </a:prstGeom>
          <a:noFill/>
          <a:ln/>
        </p:spPr>
        <p:txBody>
          <a:bodyPr wrap="none" lIns="0" tIns="0" rIns="0" bIns="0" rtlCol="0" anchor="t"/>
          <a:lstStyle/>
          <a:p>
            <a:pPr algn="l" indent="0" marL="0">
              <a:lnSpc>
                <a:spcPts val="2600"/>
              </a:lnSpc>
              <a:buNone/>
            </a:pPr>
            <a:r>
              <a:rPr lang="en-US" sz="2100" dirty="0">
                <a:solidFill>
                  <a:srgbClr val="000000"/>
                </a:solidFill>
                <a:latin typeface="Instrument Sans Medium" pitchFamily="34" charset="0"/>
                <a:ea typeface="Instrument Sans Medium" pitchFamily="34" charset="-122"/>
                <a:cs typeface="Instrument Sans Medium" pitchFamily="34" charset="-120"/>
              </a:rPr>
              <a:t>JavaScript</a:t>
            </a:r>
            <a:endParaRPr lang="en-US" sz="2100" dirty="0"/>
          </a:p>
        </p:txBody>
      </p:sp>
      <p:sp>
        <p:nvSpPr>
          <p:cNvPr id="15" name="Text 9"/>
          <p:cNvSpPr/>
          <p:nvPr/>
        </p:nvSpPr>
        <p:spPr>
          <a:xfrm>
            <a:off x="9474518" y="5722025"/>
            <a:ext cx="4407813" cy="341948"/>
          </a:xfrm>
          <a:prstGeom prst="rect">
            <a:avLst/>
          </a:prstGeom>
          <a:noFill/>
          <a:ln/>
        </p:spPr>
        <p:txBody>
          <a:bodyPr wrap="none" lIns="0" tIns="0" rIns="0" bIns="0" rtlCol="0" anchor="t"/>
          <a:lstStyle/>
          <a:p>
            <a:pPr algn="l" indent="0" marL="0">
              <a:lnSpc>
                <a:spcPts val="2650"/>
              </a:lnSpc>
              <a:buNone/>
            </a:pPr>
            <a:r>
              <a:rPr lang="en-US" sz="1650" dirty="0">
                <a:solidFill>
                  <a:srgbClr val="000000"/>
                </a:solidFill>
                <a:latin typeface="Inter" pitchFamily="34" charset="0"/>
                <a:ea typeface="Inter" pitchFamily="34" charset="-122"/>
                <a:cs typeface="Inter" pitchFamily="34" charset="-120"/>
              </a:rPr>
              <a:t>Dynamic Interactivity</a:t>
            </a:r>
            <a:endParaRPr lang="en-US" sz="1650" dirty="0"/>
          </a:p>
        </p:txBody>
      </p:sp>
      <p:pic>
        <p:nvPicPr>
          <p:cNvPr id="16" name="Image 4" descr="preencoded.png">    </p:cNvPr>
          <p:cNvPicPr>
            <a:picLocks noChangeAspect="1"/>
          </p:cNvPicPr>
          <p:nvPr/>
        </p:nvPicPr>
        <p:blipFill>
          <a:blip r:embed="rId5"/>
          <a:stretch>
            <a:fillRect/>
          </a:stretch>
        </p:blipFill>
        <p:spPr>
          <a:xfrm>
            <a:off x="5476399" y="2823686"/>
            <a:ext cx="3677483" cy="3677483"/>
          </a:xfrm>
          <a:prstGeom prst="rect">
            <a:avLst/>
          </a:prstGeom>
        </p:spPr>
      </p:pic>
      <p:sp>
        <p:nvSpPr>
          <p:cNvPr id="17" name="Shape 10"/>
          <p:cNvSpPr/>
          <p:nvPr/>
        </p:nvSpPr>
        <p:spPr>
          <a:xfrm>
            <a:off x="7932777" y="5927884"/>
            <a:ext cx="534353" cy="534352"/>
          </a:xfrm>
          <a:prstGeom prst="roundRect">
            <a:avLst>
              <a:gd name="adj" fmla="val 1709520"/>
            </a:avLst>
          </a:prstGeom>
          <a:solidFill>
            <a:srgbClr val="434348"/>
          </a:solidFill>
          <a:ln/>
        </p:spPr>
      </p:sp>
      <p:pic>
        <p:nvPicPr>
          <p:cNvPr id="18" name="Image 5" descr="preencoded.png">    </p:cNvPr>
          <p:cNvPicPr>
            <a:picLocks noChangeAspect="1"/>
          </p:cNvPicPr>
          <p:nvPr/>
        </p:nvPicPr>
        <p:blipFill>
          <a:blip r:embed="rId6"/>
          <a:stretch>
            <a:fillRect/>
          </a:stretch>
        </p:blipFill>
        <p:spPr>
          <a:xfrm>
            <a:off x="8079700" y="6044803"/>
            <a:ext cx="240387" cy="300514"/>
          </a:xfrm>
          <a:prstGeom prst="rect">
            <a:avLst/>
          </a:prstGeom>
        </p:spPr>
      </p:pic>
      <p:sp>
        <p:nvSpPr>
          <p:cNvPr id="19" name="Text 11"/>
          <p:cNvSpPr/>
          <p:nvPr/>
        </p:nvSpPr>
        <p:spPr>
          <a:xfrm>
            <a:off x="748070" y="6741557"/>
            <a:ext cx="13134261" cy="683895"/>
          </a:xfrm>
          <a:prstGeom prst="rect">
            <a:avLst/>
          </a:prstGeom>
          <a:noFill/>
          <a:ln/>
        </p:spPr>
        <p:txBody>
          <a:bodyPr wrap="square" lIns="0" tIns="0" rIns="0" bIns="0" rtlCol="0" anchor="t"/>
          <a:lstStyle/>
          <a:p>
            <a:pPr algn="l" indent="0" marL="0">
              <a:lnSpc>
                <a:spcPts val="2650"/>
              </a:lnSpc>
              <a:buNone/>
            </a:pPr>
            <a:r>
              <a:rPr lang="en-US" sz="1650" dirty="0">
                <a:solidFill>
                  <a:srgbClr val="000000"/>
                </a:solidFill>
                <a:latin typeface="Inter" pitchFamily="34" charset="0"/>
                <a:ea typeface="Inter" pitchFamily="34" charset="-122"/>
                <a:cs typeface="Inter" pitchFamily="34" charset="-120"/>
              </a:rPr>
              <a:t>From dynamic forms that validate input in real-time to interactive maps, animations, and data visualizations, JavaScript enhances the user experience by bringing life to the static structure of HTML and the aesthetic design of CSS.</a:t>
            </a:r>
            <a:endParaRPr lang="en-US" sz="16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697944" y="555427"/>
            <a:ext cx="12504777" cy="623054"/>
          </a:xfrm>
          <a:prstGeom prst="rect">
            <a:avLst/>
          </a:prstGeom>
          <a:noFill/>
          <a:ln/>
        </p:spPr>
        <p:txBody>
          <a:bodyPr wrap="none" lIns="0" tIns="0" rIns="0" bIns="0" rtlCol="0" anchor="t"/>
          <a:lstStyle/>
          <a:p>
            <a:pPr algn="l" indent="0" marL="0">
              <a:lnSpc>
                <a:spcPts val="4900"/>
              </a:lnSpc>
              <a:buNone/>
            </a:pPr>
            <a:r>
              <a:rPr lang="en-US" sz="3900" dirty="0">
                <a:solidFill>
                  <a:srgbClr val="EFD5FA"/>
                </a:solidFill>
                <a:latin typeface="Instrument Sans Medium" pitchFamily="34" charset="0"/>
                <a:ea typeface="Instrument Sans Medium" pitchFamily="34" charset="-122"/>
                <a:cs typeface="Instrument Sans Medium" pitchFamily="34" charset="-120"/>
              </a:rPr>
              <a:t>From Static to Dynamic: Client-Side Rendering with JS</a:t>
            </a:r>
            <a:endParaRPr lang="en-US" sz="3900" dirty="0"/>
          </a:p>
        </p:txBody>
      </p:sp>
      <p:sp>
        <p:nvSpPr>
          <p:cNvPr id="3" name="Text 1"/>
          <p:cNvSpPr/>
          <p:nvPr/>
        </p:nvSpPr>
        <p:spPr>
          <a:xfrm>
            <a:off x="697944" y="1577221"/>
            <a:ext cx="13234511" cy="957263"/>
          </a:xfrm>
          <a:prstGeom prst="rect">
            <a:avLst/>
          </a:prstGeom>
          <a:noFill/>
          <a:ln/>
        </p:spPr>
        <p:txBody>
          <a:bodyPr wrap="square" lIns="0" tIns="0" rIns="0" bIns="0" rtlCol="0" anchor="t"/>
          <a:lstStyle/>
          <a:p>
            <a:pPr algn="l" indent="0" marL="0">
              <a:lnSpc>
                <a:spcPts val="2500"/>
              </a:lnSpc>
              <a:buNone/>
            </a:pPr>
            <a:r>
              <a:rPr lang="en-US" sz="1550" dirty="0">
                <a:solidFill>
                  <a:srgbClr val="C7CDD6"/>
                </a:solidFill>
                <a:latin typeface="Inter" pitchFamily="34" charset="0"/>
                <a:ea typeface="Inter" pitchFamily="34" charset="-122"/>
                <a:cs typeface="Inter" pitchFamily="34" charset="-120"/>
              </a:rPr>
              <a:t>Traditional web pages were largely static, meaning the server sent a complete HTML file for each page requested. With JavaScript, client-side rendering became prominent, allowing web applications to load content dynamically in the user's browser, leading to faster, more fluid experiences.</a:t>
            </a:r>
            <a:endParaRPr lang="en-US" sz="1550" dirty="0"/>
          </a:p>
        </p:txBody>
      </p:sp>
      <p:sp>
        <p:nvSpPr>
          <p:cNvPr id="4" name="Shape 2"/>
          <p:cNvSpPr/>
          <p:nvPr/>
        </p:nvSpPr>
        <p:spPr>
          <a:xfrm>
            <a:off x="697944" y="4625697"/>
            <a:ext cx="13234511" cy="22860"/>
          </a:xfrm>
          <a:prstGeom prst="roundRect">
            <a:avLst>
              <a:gd name="adj" fmla="val 130858"/>
            </a:avLst>
          </a:prstGeom>
          <a:solidFill>
            <a:srgbClr val="5C5C61"/>
          </a:solidFill>
          <a:ln/>
        </p:spPr>
      </p:sp>
      <p:sp>
        <p:nvSpPr>
          <p:cNvPr id="5" name="Shape 3"/>
          <p:cNvSpPr/>
          <p:nvPr/>
        </p:nvSpPr>
        <p:spPr>
          <a:xfrm>
            <a:off x="3258622" y="4027527"/>
            <a:ext cx="22860" cy="598170"/>
          </a:xfrm>
          <a:prstGeom prst="roundRect">
            <a:avLst>
              <a:gd name="adj" fmla="val 130858"/>
            </a:avLst>
          </a:prstGeom>
          <a:solidFill>
            <a:srgbClr val="5C5C61"/>
          </a:solidFill>
          <a:ln/>
        </p:spPr>
      </p:sp>
      <p:sp>
        <p:nvSpPr>
          <p:cNvPr id="6" name="Shape 4"/>
          <p:cNvSpPr/>
          <p:nvPr/>
        </p:nvSpPr>
        <p:spPr>
          <a:xfrm>
            <a:off x="3045738" y="4401383"/>
            <a:ext cx="448628" cy="448628"/>
          </a:xfrm>
          <a:prstGeom prst="roundRect">
            <a:avLst>
              <a:gd name="adj" fmla="val 6668"/>
            </a:avLst>
          </a:prstGeom>
          <a:solidFill>
            <a:srgbClr val="434348"/>
          </a:solidFill>
          <a:ln/>
        </p:spPr>
      </p:sp>
      <p:sp>
        <p:nvSpPr>
          <p:cNvPr id="7" name="Text 5"/>
          <p:cNvSpPr/>
          <p:nvPr/>
        </p:nvSpPr>
        <p:spPr>
          <a:xfrm>
            <a:off x="3120509" y="4438769"/>
            <a:ext cx="299085" cy="373856"/>
          </a:xfrm>
          <a:prstGeom prst="rect">
            <a:avLst/>
          </a:prstGeom>
          <a:noFill/>
          <a:ln/>
        </p:spPr>
        <p:txBody>
          <a:bodyPr wrap="none" lIns="0" tIns="0" rIns="0" bIns="0" rtlCol="0" anchor="t"/>
          <a:lstStyle/>
          <a:p>
            <a:pPr algn="ctr" indent="0" marL="0">
              <a:lnSpc>
                <a:spcPts val="2350"/>
              </a:lnSpc>
              <a:buNone/>
            </a:pPr>
            <a:r>
              <a:rPr lang="en-US" sz="2350" dirty="0">
                <a:solidFill>
                  <a:srgbClr val="C7CDD6"/>
                </a:solidFill>
                <a:latin typeface="Instrument Sans Medium" pitchFamily="34" charset="0"/>
                <a:ea typeface="Instrument Sans Medium" pitchFamily="34" charset="-122"/>
                <a:cs typeface="Instrument Sans Medium" pitchFamily="34" charset="-120"/>
              </a:rPr>
              <a:t>1</a:t>
            </a:r>
            <a:endParaRPr lang="en-US" sz="2350" dirty="0"/>
          </a:p>
        </p:txBody>
      </p:sp>
      <p:sp>
        <p:nvSpPr>
          <p:cNvPr id="8" name="Text 6"/>
          <p:cNvSpPr/>
          <p:nvPr/>
        </p:nvSpPr>
        <p:spPr>
          <a:xfrm>
            <a:off x="1779984" y="2758797"/>
            <a:ext cx="2980015" cy="311587"/>
          </a:xfrm>
          <a:prstGeom prst="rect">
            <a:avLst/>
          </a:prstGeom>
          <a:noFill/>
          <a:ln/>
        </p:spPr>
        <p:txBody>
          <a:bodyPr wrap="none" lIns="0" tIns="0" rIns="0" bIns="0" rtlCol="0" anchor="t"/>
          <a:lstStyle/>
          <a:p>
            <a:pPr algn="ctr" indent="0" marL="0">
              <a:lnSpc>
                <a:spcPts val="2450"/>
              </a:lnSpc>
              <a:buNone/>
            </a:pPr>
            <a:r>
              <a:rPr lang="en-US" sz="1950" dirty="0">
                <a:solidFill>
                  <a:srgbClr val="C7CDD6"/>
                </a:solidFill>
                <a:latin typeface="Instrument Sans Medium" pitchFamily="34" charset="0"/>
                <a:ea typeface="Instrument Sans Medium" pitchFamily="34" charset="-122"/>
                <a:cs typeface="Instrument Sans Medium" pitchFamily="34" charset="-120"/>
              </a:rPr>
              <a:t>Static Pages (HTML/CSS)</a:t>
            </a:r>
            <a:endParaRPr lang="en-US" sz="1950" dirty="0"/>
          </a:p>
        </p:txBody>
      </p:sp>
      <p:sp>
        <p:nvSpPr>
          <p:cNvPr id="9" name="Text 7"/>
          <p:cNvSpPr/>
          <p:nvPr/>
        </p:nvSpPr>
        <p:spPr>
          <a:xfrm>
            <a:off x="897255" y="3189923"/>
            <a:ext cx="4745593" cy="319088"/>
          </a:xfrm>
          <a:prstGeom prst="rect">
            <a:avLst/>
          </a:prstGeom>
          <a:noFill/>
          <a:ln/>
        </p:spPr>
        <p:txBody>
          <a:bodyPr wrap="none" lIns="0" tIns="0" rIns="0" bIns="0" rtlCol="0" anchor="t"/>
          <a:lstStyle/>
          <a:p>
            <a:pPr algn="ctr" indent="0" marL="0">
              <a:lnSpc>
                <a:spcPts val="2500"/>
              </a:lnSpc>
              <a:buNone/>
            </a:pPr>
            <a:r>
              <a:rPr lang="en-US" sz="1550" dirty="0">
                <a:solidFill>
                  <a:srgbClr val="C7CDD6"/>
                </a:solidFill>
                <a:latin typeface="Inter" pitchFamily="34" charset="0"/>
                <a:ea typeface="Inter" pitchFamily="34" charset="-122"/>
                <a:cs typeface="Inter" pitchFamily="34" charset="-120"/>
              </a:rPr>
              <a:t>Server sends full HTML, limited interactivity.</a:t>
            </a:r>
            <a:endParaRPr lang="en-US" sz="1550" dirty="0"/>
          </a:p>
        </p:txBody>
      </p:sp>
      <p:sp>
        <p:nvSpPr>
          <p:cNvPr id="10" name="Shape 8"/>
          <p:cNvSpPr/>
          <p:nvPr/>
        </p:nvSpPr>
        <p:spPr>
          <a:xfrm>
            <a:off x="5955268" y="4625697"/>
            <a:ext cx="22860" cy="598170"/>
          </a:xfrm>
          <a:prstGeom prst="roundRect">
            <a:avLst>
              <a:gd name="adj" fmla="val 130858"/>
            </a:avLst>
          </a:prstGeom>
          <a:solidFill>
            <a:srgbClr val="5C5C61"/>
          </a:solidFill>
          <a:ln/>
        </p:spPr>
      </p:sp>
      <p:sp>
        <p:nvSpPr>
          <p:cNvPr id="11" name="Shape 9"/>
          <p:cNvSpPr/>
          <p:nvPr/>
        </p:nvSpPr>
        <p:spPr>
          <a:xfrm>
            <a:off x="5742384" y="4401383"/>
            <a:ext cx="448628" cy="448628"/>
          </a:xfrm>
          <a:prstGeom prst="roundRect">
            <a:avLst>
              <a:gd name="adj" fmla="val 6668"/>
            </a:avLst>
          </a:prstGeom>
          <a:solidFill>
            <a:srgbClr val="434348"/>
          </a:solidFill>
          <a:ln/>
        </p:spPr>
      </p:sp>
      <p:sp>
        <p:nvSpPr>
          <p:cNvPr id="12" name="Text 10"/>
          <p:cNvSpPr/>
          <p:nvPr/>
        </p:nvSpPr>
        <p:spPr>
          <a:xfrm>
            <a:off x="5817156" y="4438769"/>
            <a:ext cx="299085" cy="373856"/>
          </a:xfrm>
          <a:prstGeom prst="rect">
            <a:avLst/>
          </a:prstGeom>
          <a:noFill/>
          <a:ln/>
        </p:spPr>
        <p:txBody>
          <a:bodyPr wrap="none" lIns="0" tIns="0" rIns="0" bIns="0" rtlCol="0" anchor="t"/>
          <a:lstStyle/>
          <a:p>
            <a:pPr algn="ctr" indent="0" marL="0">
              <a:lnSpc>
                <a:spcPts val="2350"/>
              </a:lnSpc>
              <a:buNone/>
            </a:pPr>
            <a:r>
              <a:rPr lang="en-US" sz="2350" dirty="0">
                <a:solidFill>
                  <a:srgbClr val="C7CDD6"/>
                </a:solidFill>
                <a:latin typeface="Instrument Sans Medium" pitchFamily="34" charset="0"/>
                <a:ea typeface="Instrument Sans Medium" pitchFamily="34" charset="-122"/>
                <a:cs typeface="Instrument Sans Medium" pitchFamily="34" charset="-120"/>
              </a:rPr>
              <a:t>2</a:t>
            </a:r>
            <a:endParaRPr lang="en-US" sz="2350" dirty="0"/>
          </a:p>
        </p:txBody>
      </p:sp>
      <p:sp>
        <p:nvSpPr>
          <p:cNvPr id="13" name="Text 11"/>
          <p:cNvSpPr/>
          <p:nvPr/>
        </p:nvSpPr>
        <p:spPr>
          <a:xfrm>
            <a:off x="4720352" y="5423297"/>
            <a:ext cx="2492812" cy="311587"/>
          </a:xfrm>
          <a:prstGeom prst="rect">
            <a:avLst/>
          </a:prstGeom>
          <a:noFill/>
          <a:ln/>
        </p:spPr>
        <p:txBody>
          <a:bodyPr wrap="none" lIns="0" tIns="0" rIns="0" bIns="0" rtlCol="0" anchor="t"/>
          <a:lstStyle/>
          <a:p>
            <a:pPr algn="ctr" indent="0" marL="0">
              <a:lnSpc>
                <a:spcPts val="2450"/>
              </a:lnSpc>
              <a:buNone/>
            </a:pPr>
            <a:r>
              <a:rPr lang="en-US" sz="1950" dirty="0">
                <a:solidFill>
                  <a:srgbClr val="C7CDD6"/>
                </a:solidFill>
                <a:latin typeface="Instrument Sans Medium" pitchFamily="34" charset="0"/>
                <a:ea typeface="Instrument Sans Medium" pitchFamily="34" charset="-122"/>
                <a:cs typeface="Instrument Sans Medium" pitchFamily="34" charset="-120"/>
              </a:rPr>
              <a:t>AJAX Introduction</a:t>
            </a:r>
            <a:endParaRPr lang="en-US" sz="1950" dirty="0"/>
          </a:p>
        </p:txBody>
      </p:sp>
      <p:sp>
        <p:nvSpPr>
          <p:cNvPr id="14" name="Text 12"/>
          <p:cNvSpPr/>
          <p:nvPr/>
        </p:nvSpPr>
        <p:spPr>
          <a:xfrm>
            <a:off x="3593902" y="5854422"/>
            <a:ext cx="4745712" cy="319088"/>
          </a:xfrm>
          <a:prstGeom prst="rect">
            <a:avLst/>
          </a:prstGeom>
          <a:noFill/>
          <a:ln/>
        </p:spPr>
        <p:txBody>
          <a:bodyPr wrap="none" lIns="0" tIns="0" rIns="0" bIns="0" rtlCol="0" anchor="t"/>
          <a:lstStyle/>
          <a:p>
            <a:pPr algn="ctr" indent="0" marL="0">
              <a:lnSpc>
                <a:spcPts val="2500"/>
              </a:lnSpc>
              <a:buNone/>
            </a:pPr>
            <a:r>
              <a:rPr lang="en-US" sz="1550" dirty="0">
                <a:solidFill>
                  <a:srgbClr val="C7CDD6"/>
                </a:solidFill>
                <a:latin typeface="Inter" pitchFamily="34" charset="0"/>
                <a:ea typeface="Inter" pitchFamily="34" charset="-122"/>
                <a:cs typeface="Inter" pitchFamily="34" charset="-120"/>
              </a:rPr>
              <a:t>JS fetches small data chunks without full reloads.</a:t>
            </a:r>
            <a:endParaRPr lang="en-US" sz="1550" dirty="0"/>
          </a:p>
        </p:txBody>
      </p:sp>
      <p:sp>
        <p:nvSpPr>
          <p:cNvPr id="15" name="Shape 13"/>
          <p:cNvSpPr/>
          <p:nvPr/>
        </p:nvSpPr>
        <p:spPr>
          <a:xfrm>
            <a:off x="8652034" y="4027527"/>
            <a:ext cx="22860" cy="598170"/>
          </a:xfrm>
          <a:prstGeom prst="roundRect">
            <a:avLst>
              <a:gd name="adj" fmla="val 130858"/>
            </a:avLst>
          </a:prstGeom>
          <a:solidFill>
            <a:srgbClr val="5C5C61"/>
          </a:solidFill>
          <a:ln/>
        </p:spPr>
      </p:sp>
      <p:sp>
        <p:nvSpPr>
          <p:cNvPr id="16" name="Shape 14"/>
          <p:cNvSpPr/>
          <p:nvPr/>
        </p:nvSpPr>
        <p:spPr>
          <a:xfrm>
            <a:off x="8439150" y="4401383"/>
            <a:ext cx="448628" cy="448628"/>
          </a:xfrm>
          <a:prstGeom prst="roundRect">
            <a:avLst>
              <a:gd name="adj" fmla="val 6668"/>
            </a:avLst>
          </a:prstGeom>
          <a:solidFill>
            <a:srgbClr val="434348"/>
          </a:solidFill>
          <a:ln/>
        </p:spPr>
      </p:sp>
      <p:sp>
        <p:nvSpPr>
          <p:cNvPr id="17" name="Text 15"/>
          <p:cNvSpPr/>
          <p:nvPr/>
        </p:nvSpPr>
        <p:spPr>
          <a:xfrm>
            <a:off x="8513921" y="4438769"/>
            <a:ext cx="299085" cy="373856"/>
          </a:xfrm>
          <a:prstGeom prst="rect">
            <a:avLst/>
          </a:prstGeom>
          <a:noFill/>
          <a:ln/>
        </p:spPr>
        <p:txBody>
          <a:bodyPr wrap="none" lIns="0" tIns="0" rIns="0" bIns="0" rtlCol="0" anchor="t"/>
          <a:lstStyle/>
          <a:p>
            <a:pPr algn="ctr" indent="0" marL="0">
              <a:lnSpc>
                <a:spcPts val="2350"/>
              </a:lnSpc>
              <a:buNone/>
            </a:pPr>
            <a:r>
              <a:rPr lang="en-US" sz="2350" dirty="0">
                <a:solidFill>
                  <a:srgbClr val="C7CDD6"/>
                </a:solidFill>
                <a:latin typeface="Instrument Sans Medium" pitchFamily="34" charset="0"/>
                <a:ea typeface="Instrument Sans Medium" pitchFamily="34" charset="-122"/>
                <a:cs typeface="Instrument Sans Medium" pitchFamily="34" charset="-120"/>
              </a:rPr>
              <a:t>3</a:t>
            </a:r>
            <a:endParaRPr lang="en-US" sz="2350" dirty="0"/>
          </a:p>
        </p:txBody>
      </p:sp>
      <p:sp>
        <p:nvSpPr>
          <p:cNvPr id="18" name="Text 16"/>
          <p:cNvSpPr/>
          <p:nvPr/>
        </p:nvSpPr>
        <p:spPr>
          <a:xfrm>
            <a:off x="6785967" y="2758797"/>
            <a:ext cx="3754993" cy="311587"/>
          </a:xfrm>
          <a:prstGeom prst="rect">
            <a:avLst/>
          </a:prstGeom>
          <a:noFill/>
          <a:ln/>
        </p:spPr>
        <p:txBody>
          <a:bodyPr wrap="none" lIns="0" tIns="0" rIns="0" bIns="0" rtlCol="0" anchor="t"/>
          <a:lstStyle/>
          <a:p>
            <a:pPr algn="ctr" indent="0" marL="0">
              <a:lnSpc>
                <a:spcPts val="2450"/>
              </a:lnSpc>
              <a:buNone/>
            </a:pPr>
            <a:r>
              <a:rPr lang="en-US" sz="1950" dirty="0">
                <a:solidFill>
                  <a:srgbClr val="C7CDD6"/>
                </a:solidFill>
                <a:latin typeface="Instrument Sans Medium" pitchFamily="34" charset="0"/>
                <a:ea typeface="Instrument Sans Medium" pitchFamily="34" charset="-122"/>
                <a:cs typeface="Instrument Sans Medium" pitchFamily="34" charset="-120"/>
              </a:rPr>
              <a:t>Single-Page Applications (SPAs)</a:t>
            </a:r>
            <a:endParaRPr lang="en-US" sz="1950" dirty="0"/>
          </a:p>
        </p:txBody>
      </p:sp>
      <p:sp>
        <p:nvSpPr>
          <p:cNvPr id="19" name="Text 17"/>
          <p:cNvSpPr/>
          <p:nvPr/>
        </p:nvSpPr>
        <p:spPr>
          <a:xfrm>
            <a:off x="6290667" y="3189923"/>
            <a:ext cx="4745712" cy="638175"/>
          </a:xfrm>
          <a:prstGeom prst="rect">
            <a:avLst/>
          </a:prstGeom>
          <a:noFill/>
          <a:ln/>
        </p:spPr>
        <p:txBody>
          <a:bodyPr wrap="square" lIns="0" tIns="0" rIns="0" bIns="0" rtlCol="0" anchor="t"/>
          <a:lstStyle/>
          <a:p>
            <a:pPr algn="ctr" indent="0" marL="0">
              <a:lnSpc>
                <a:spcPts val="2500"/>
              </a:lnSpc>
              <a:buNone/>
            </a:pPr>
            <a:r>
              <a:rPr lang="en-US" sz="1550" dirty="0">
                <a:solidFill>
                  <a:srgbClr val="C7CDD6"/>
                </a:solidFill>
                <a:latin typeface="Inter" pitchFamily="34" charset="0"/>
                <a:ea typeface="Inter" pitchFamily="34" charset="-122"/>
                <a:cs typeface="Inter" pitchFamily="34" charset="-120"/>
              </a:rPr>
              <a:t>JS renders most content client-side, smooth transitions.</a:t>
            </a:r>
            <a:endParaRPr lang="en-US" sz="1550" dirty="0"/>
          </a:p>
        </p:txBody>
      </p:sp>
      <p:sp>
        <p:nvSpPr>
          <p:cNvPr id="20" name="Shape 18"/>
          <p:cNvSpPr/>
          <p:nvPr/>
        </p:nvSpPr>
        <p:spPr>
          <a:xfrm>
            <a:off x="11348799" y="4625697"/>
            <a:ext cx="22860" cy="598170"/>
          </a:xfrm>
          <a:prstGeom prst="roundRect">
            <a:avLst>
              <a:gd name="adj" fmla="val 130858"/>
            </a:avLst>
          </a:prstGeom>
          <a:solidFill>
            <a:srgbClr val="5C5C61"/>
          </a:solidFill>
          <a:ln/>
        </p:spPr>
      </p:sp>
      <p:sp>
        <p:nvSpPr>
          <p:cNvPr id="21" name="Shape 19"/>
          <p:cNvSpPr/>
          <p:nvPr/>
        </p:nvSpPr>
        <p:spPr>
          <a:xfrm>
            <a:off x="11135916" y="4401383"/>
            <a:ext cx="448628" cy="448628"/>
          </a:xfrm>
          <a:prstGeom prst="roundRect">
            <a:avLst>
              <a:gd name="adj" fmla="val 6668"/>
            </a:avLst>
          </a:prstGeom>
          <a:solidFill>
            <a:srgbClr val="434348"/>
          </a:solidFill>
          <a:ln/>
        </p:spPr>
      </p:sp>
      <p:sp>
        <p:nvSpPr>
          <p:cNvPr id="22" name="Text 20"/>
          <p:cNvSpPr/>
          <p:nvPr/>
        </p:nvSpPr>
        <p:spPr>
          <a:xfrm>
            <a:off x="11210687" y="4438769"/>
            <a:ext cx="299085" cy="373856"/>
          </a:xfrm>
          <a:prstGeom prst="rect">
            <a:avLst/>
          </a:prstGeom>
          <a:noFill/>
          <a:ln/>
        </p:spPr>
        <p:txBody>
          <a:bodyPr wrap="none" lIns="0" tIns="0" rIns="0" bIns="0" rtlCol="0" anchor="t"/>
          <a:lstStyle/>
          <a:p>
            <a:pPr algn="ctr" indent="0" marL="0">
              <a:lnSpc>
                <a:spcPts val="2350"/>
              </a:lnSpc>
              <a:buNone/>
            </a:pPr>
            <a:r>
              <a:rPr lang="en-US" sz="2350" dirty="0">
                <a:solidFill>
                  <a:srgbClr val="C7CDD6"/>
                </a:solidFill>
                <a:latin typeface="Instrument Sans Medium" pitchFamily="34" charset="0"/>
                <a:ea typeface="Instrument Sans Medium" pitchFamily="34" charset="-122"/>
                <a:cs typeface="Instrument Sans Medium" pitchFamily="34" charset="-120"/>
              </a:rPr>
              <a:t>4</a:t>
            </a:r>
            <a:endParaRPr lang="en-US" sz="2350" dirty="0"/>
          </a:p>
        </p:txBody>
      </p:sp>
      <p:sp>
        <p:nvSpPr>
          <p:cNvPr id="23" name="Text 21"/>
          <p:cNvSpPr/>
          <p:nvPr/>
        </p:nvSpPr>
        <p:spPr>
          <a:xfrm>
            <a:off x="10113883" y="5423297"/>
            <a:ext cx="2492812" cy="311587"/>
          </a:xfrm>
          <a:prstGeom prst="rect">
            <a:avLst/>
          </a:prstGeom>
          <a:noFill/>
          <a:ln/>
        </p:spPr>
        <p:txBody>
          <a:bodyPr wrap="none" lIns="0" tIns="0" rIns="0" bIns="0" rtlCol="0" anchor="t"/>
          <a:lstStyle/>
          <a:p>
            <a:pPr algn="ctr" indent="0" marL="0">
              <a:lnSpc>
                <a:spcPts val="2450"/>
              </a:lnSpc>
              <a:buNone/>
            </a:pPr>
            <a:r>
              <a:rPr lang="en-US" sz="1950" dirty="0">
                <a:solidFill>
                  <a:srgbClr val="C7CDD6"/>
                </a:solidFill>
                <a:latin typeface="Instrument Sans Medium" pitchFamily="34" charset="0"/>
                <a:ea typeface="Instrument Sans Medium" pitchFamily="34" charset="-122"/>
                <a:cs typeface="Instrument Sans Medium" pitchFamily="34" charset="-120"/>
              </a:rPr>
              <a:t>Modern Frameworks</a:t>
            </a:r>
            <a:endParaRPr lang="en-US" sz="1950" dirty="0"/>
          </a:p>
        </p:txBody>
      </p:sp>
      <p:sp>
        <p:nvSpPr>
          <p:cNvPr id="24" name="Text 22"/>
          <p:cNvSpPr/>
          <p:nvPr/>
        </p:nvSpPr>
        <p:spPr>
          <a:xfrm>
            <a:off x="8987433" y="5854422"/>
            <a:ext cx="4745712" cy="638175"/>
          </a:xfrm>
          <a:prstGeom prst="rect">
            <a:avLst/>
          </a:prstGeom>
          <a:noFill/>
          <a:ln/>
        </p:spPr>
        <p:txBody>
          <a:bodyPr wrap="square" lIns="0" tIns="0" rIns="0" bIns="0" rtlCol="0" anchor="t"/>
          <a:lstStyle/>
          <a:p>
            <a:pPr algn="ctr" indent="0" marL="0">
              <a:lnSpc>
                <a:spcPts val="2500"/>
              </a:lnSpc>
              <a:buNone/>
            </a:pPr>
            <a:r>
              <a:rPr lang="en-US" sz="1550" dirty="0">
                <a:solidFill>
                  <a:srgbClr val="C7CDD6"/>
                </a:solidFill>
                <a:latin typeface="Inter" pitchFamily="34" charset="0"/>
                <a:ea typeface="Inter" pitchFamily="34" charset="-122"/>
                <a:cs typeface="Inter" pitchFamily="34" charset="-120"/>
              </a:rPr>
              <a:t>React, Angular, Vue streamline complex client-side development.</a:t>
            </a:r>
            <a:endParaRPr lang="en-US" sz="1550" dirty="0"/>
          </a:p>
        </p:txBody>
      </p:sp>
      <p:sp>
        <p:nvSpPr>
          <p:cNvPr id="25" name="Text 23"/>
          <p:cNvSpPr/>
          <p:nvPr/>
        </p:nvSpPr>
        <p:spPr>
          <a:xfrm>
            <a:off x="697944" y="6716911"/>
            <a:ext cx="13234511" cy="957263"/>
          </a:xfrm>
          <a:prstGeom prst="rect">
            <a:avLst/>
          </a:prstGeom>
          <a:noFill/>
          <a:ln/>
        </p:spPr>
        <p:txBody>
          <a:bodyPr wrap="square" lIns="0" tIns="0" rIns="0" bIns="0" rtlCol="0" anchor="t"/>
          <a:lstStyle/>
          <a:p>
            <a:pPr algn="l" indent="0" marL="0">
              <a:lnSpc>
                <a:spcPts val="2500"/>
              </a:lnSpc>
              <a:buNone/>
            </a:pPr>
            <a:r>
              <a:rPr lang="en-US" sz="1550" dirty="0">
                <a:solidFill>
                  <a:srgbClr val="C7CDD6"/>
                </a:solidFill>
                <a:latin typeface="Inter" pitchFamily="34" charset="0"/>
                <a:ea typeface="Inter" pitchFamily="34" charset="-122"/>
                <a:cs typeface="Inter" pitchFamily="34" charset="-120"/>
              </a:rPr>
              <a:t>This evolution enables the creation of rich </a:t>
            </a:r>
            <a:pPr algn="l" indent="0" marL="0">
              <a:lnSpc>
                <a:spcPts val="2500"/>
              </a:lnSpc>
              <a:buNone/>
            </a:pPr>
            <a:r>
              <a:rPr lang="en-US" sz="1550" b="1" dirty="0">
                <a:solidFill>
                  <a:srgbClr val="C7CDD6"/>
                </a:solidFill>
                <a:latin typeface="Inter" pitchFamily="34" charset="0"/>
                <a:ea typeface="Inter" pitchFamily="34" charset="-122"/>
                <a:cs typeface="Inter" pitchFamily="34" charset="-120"/>
              </a:rPr>
              <a:t>Single-Page Applications (SPAs)</a:t>
            </a:r>
            <a:pPr algn="l" indent="0" marL="0">
              <a:lnSpc>
                <a:spcPts val="2500"/>
              </a:lnSpc>
              <a:buNone/>
            </a:pPr>
            <a:r>
              <a:rPr lang="en-US" sz="1550" dirty="0">
                <a:solidFill>
                  <a:srgbClr val="C7CDD6"/>
                </a:solidFill>
                <a:latin typeface="Inter" pitchFamily="34" charset="0"/>
                <a:ea typeface="Inter" pitchFamily="34" charset="-122"/>
                <a:cs typeface="Inter" pitchFamily="34" charset="-120"/>
              </a:rPr>
              <a:t> where users navigate without constant page reloads, offering a seamless experience akin to desktop applications. JavaScript frameworks and libraries like React, Angular, and Vue.js have popularized this approach.</a:t>
            </a:r>
            <a:endParaRPr lang="en-US" sz="15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094095" y="750094"/>
            <a:ext cx="7839551" cy="542568"/>
          </a:xfrm>
          <a:prstGeom prst="rect">
            <a:avLst/>
          </a:prstGeom>
          <a:noFill/>
          <a:ln/>
        </p:spPr>
        <p:txBody>
          <a:bodyPr wrap="none" lIns="0" tIns="0" rIns="0" bIns="0" rtlCol="0" anchor="t"/>
          <a:lstStyle/>
          <a:p>
            <a:pPr algn="l" indent="0" marL="0">
              <a:lnSpc>
                <a:spcPts val="4250"/>
              </a:lnSpc>
              <a:buNone/>
            </a:pPr>
            <a:r>
              <a:rPr lang="en-US" sz="3400" dirty="0">
                <a:solidFill>
                  <a:srgbClr val="EFD5FA"/>
                </a:solidFill>
                <a:latin typeface="Instrument Sans Medium" pitchFamily="34" charset="0"/>
                <a:ea typeface="Instrument Sans Medium" pitchFamily="34" charset="-122"/>
                <a:cs typeface="Instrument Sans Medium" pitchFamily="34" charset="-120"/>
              </a:rPr>
              <a:t>Essential Developer Tools for Web Pros</a:t>
            </a:r>
            <a:endParaRPr lang="en-US" sz="3400" dirty="0"/>
          </a:p>
        </p:txBody>
      </p:sp>
      <p:sp>
        <p:nvSpPr>
          <p:cNvPr id="4" name="Text 1"/>
          <p:cNvSpPr/>
          <p:nvPr/>
        </p:nvSpPr>
        <p:spPr>
          <a:xfrm>
            <a:off x="6094095" y="1553051"/>
            <a:ext cx="7928610" cy="832961"/>
          </a:xfrm>
          <a:prstGeom prst="rect">
            <a:avLst/>
          </a:prstGeom>
          <a:noFill/>
          <a:ln/>
        </p:spPr>
        <p:txBody>
          <a:bodyPr wrap="square" lIns="0" tIns="0" rIns="0" bIns="0" rtlCol="0" anchor="t"/>
          <a:lstStyle/>
          <a:p>
            <a:pPr algn="l" indent="0" marL="0">
              <a:lnSpc>
                <a:spcPts val="2150"/>
              </a:lnSpc>
              <a:buNone/>
            </a:pPr>
            <a:r>
              <a:rPr lang="en-US" sz="1350" dirty="0">
                <a:solidFill>
                  <a:srgbClr val="C7CDD6"/>
                </a:solidFill>
                <a:latin typeface="Inter" pitchFamily="34" charset="0"/>
                <a:ea typeface="Inter" pitchFamily="34" charset="-122"/>
                <a:cs typeface="Inter" pitchFamily="34" charset="-120"/>
              </a:rPr>
              <a:t>Modern web development relies on a robust ecosystem of tools that enhance productivity, streamline workflows, and facilitate debugging. Mastering these tools is crucial for any aspiring web professional.</a:t>
            </a:r>
            <a:endParaRPr lang="en-US" sz="1350" dirty="0"/>
          </a:p>
        </p:txBody>
      </p:sp>
      <p:pic>
        <p:nvPicPr>
          <p:cNvPr id="5" name="Image 1" descr="preencoded.png">    </p:cNvPr>
          <p:cNvPicPr>
            <a:picLocks noChangeAspect="1"/>
          </p:cNvPicPr>
          <p:nvPr/>
        </p:nvPicPr>
        <p:blipFill>
          <a:blip r:embed="rId2"/>
          <a:stretch>
            <a:fillRect/>
          </a:stretch>
        </p:blipFill>
        <p:spPr>
          <a:xfrm>
            <a:off x="6094095" y="2581275"/>
            <a:ext cx="433983" cy="433983"/>
          </a:xfrm>
          <a:prstGeom prst="rect">
            <a:avLst/>
          </a:prstGeom>
        </p:spPr>
      </p:pic>
      <p:sp>
        <p:nvSpPr>
          <p:cNvPr id="6" name="Text 2"/>
          <p:cNvSpPr/>
          <p:nvPr/>
        </p:nvSpPr>
        <p:spPr>
          <a:xfrm>
            <a:off x="6745010" y="2684264"/>
            <a:ext cx="2170271" cy="271224"/>
          </a:xfrm>
          <a:prstGeom prst="rect">
            <a:avLst/>
          </a:prstGeom>
          <a:noFill/>
          <a:ln/>
        </p:spPr>
        <p:txBody>
          <a:bodyPr wrap="none" lIns="0" tIns="0" rIns="0" bIns="0" rtlCol="0" anchor="t"/>
          <a:lstStyle/>
          <a:p>
            <a:pPr algn="l" indent="0" marL="0">
              <a:lnSpc>
                <a:spcPts val="2100"/>
              </a:lnSpc>
              <a:buNone/>
            </a:pPr>
            <a:r>
              <a:rPr lang="en-US" sz="1700" dirty="0">
                <a:solidFill>
                  <a:srgbClr val="C7CDD6"/>
                </a:solidFill>
                <a:latin typeface="Instrument Sans Medium" pitchFamily="34" charset="0"/>
                <a:ea typeface="Instrument Sans Medium" pitchFamily="34" charset="-122"/>
                <a:cs typeface="Instrument Sans Medium" pitchFamily="34" charset="-120"/>
              </a:rPr>
              <a:t>Code Editors (IDE)</a:t>
            </a:r>
            <a:endParaRPr lang="en-US" sz="1700" dirty="0"/>
          </a:p>
        </p:txBody>
      </p:sp>
      <p:sp>
        <p:nvSpPr>
          <p:cNvPr id="7" name="Text 3"/>
          <p:cNvSpPr/>
          <p:nvPr/>
        </p:nvSpPr>
        <p:spPr>
          <a:xfrm>
            <a:off x="6745010" y="3059549"/>
            <a:ext cx="7277695" cy="555308"/>
          </a:xfrm>
          <a:prstGeom prst="rect">
            <a:avLst/>
          </a:prstGeom>
          <a:noFill/>
          <a:ln/>
        </p:spPr>
        <p:txBody>
          <a:bodyPr wrap="square" lIns="0" tIns="0" rIns="0" bIns="0" rtlCol="0" anchor="t"/>
          <a:lstStyle/>
          <a:p>
            <a:pPr algn="l" indent="0" marL="0">
              <a:lnSpc>
                <a:spcPts val="2150"/>
              </a:lnSpc>
              <a:buNone/>
            </a:pPr>
            <a:r>
              <a:rPr lang="en-US" sz="1350" dirty="0">
                <a:solidFill>
                  <a:srgbClr val="C7CDD6"/>
                </a:solidFill>
                <a:latin typeface="Inter" pitchFamily="34" charset="0"/>
                <a:ea typeface="Inter" pitchFamily="34" charset="-122"/>
                <a:cs typeface="Inter" pitchFamily="34" charset="-120"/>
              </a:rPr>
              <a:t>Visual Studio Code, Sublime Text, provide advanced features like syntax highlighting, autocompletion, and integrated terminals.</a:t>
            </a:r>
            <a:endParaRPr lang="en-US" sz="1350" dirty="0"/>
          </a:p>
        </p:txBody>
      </p:sp>
      <p:pic>
        <p:nvPicPr>
          <p:cNvPr id="8" name="Image 2" descr="preencoded.png">    </p:cNvPr>
          <p:cNvPicPr>
            <a:picLocks noChangeAspect="1"/>
          </p:cNvPicPr>
          <p:nvPr/>
        </p:nvPicPr>
        <p:blipFill>
          <a:blip r:embed="rId3"/>
          <a:stretch>
            <a:fillRect/>
          </a:stretch>
        </p:blipFill>
        <p:spPr>
          <a:xfrm>
            <a:off x="6094095" y="3962043"/>
            <a:ext cx="433983" cy="433983"/>
          </a:xfrm>
          <a:prstGeom prst="rect">
            <a:avLst/>
          </a:prstGeom>
        </p:spPr>
      </p:pic>
      <p:sp>
        <p:nvSpPr>
          <p:cNvPr id="9" name="Text 4"/>
          <p:cNvSpPr/>
          <p:nvPr/>
        </p:nvSpPr>
        <p:spPr>
          <a:xfrm>
            <a:off x="6745010" y="4065032"/>
            <a:ext cx="2489121" cy="271224"/>
          </a:xfrm>
          <a:prstGeom prst="rect">
            <a:avLst/>
          </a:prstGeom>
          <a:noFill/>
          <a:ln/>
        </p:spPr>
        <p:txBody>
          <a:bodyPr wrap="none" lIns="0" tIns="0" rIns="0" bIns="0" rtlCol="0" anchor="t"/>
          <a:lstStyle/>
          <a:p>
            <a:pPr algn="l" indent="0" marL="0">
              <a:lnSpc>
                <a:spcPts val="2100"/>
              </a:lnSpc>
              <a:buNone/>
            </a:pPr>
            <a:r>
              <a:rPr lang="en-US" sz="1700" dirty="0">
                <a:solidFill>
                  <a:srgbClr val="C7CDD6"/>
                </a:solidFill>
                <a:latin typeface="Instrument Sans Medium" pitchFamily="34" charset="0"/>
                <a:ea typeface="Instrument Sans Medium" pitchFamily="34" charset="-122"/>
                <a:cs typeface="Instrument Sans Medium" pitchFamily="34" charset="-120"/>
              </a:rPr>
              <a:t>Browser Developer Tools</a:t>
            </a:r>
            <a:endParaRPr lang="en-US" sz="1700" dirty="0"/>
          </a:p>
        </p:txBody>
      </p:sp>
      <p:sp>
        <p:nvSpPr>
          <p:cNvPr id="10" name="Text 5"/>
          <p:cNvSpPr/>
          <p:nvPr/>
        </p:nvSpPr>
        <p:spPr>
          <a:xfrm>
            <a:off x="6745010" y="4440317"/>
            <a:ext cx="7277695" cy="555308"/>
          </a:xfrm>
          <a:prstGeom prst="rect">
            <a:avLst/>
          </a:prstGeom>
          <a:noFill/>
          <a:ln/>
        </p:spPr>
        <p:txBody>
          <a:bodyPr wrap="square" lIns="0" tIns="0" rIns="0" bIns="0" rtlCol="0" anchor="t"/>
          <a:lstStyle/>
          <a:p>
            <a:pPr algn="l" indent="0" marL="0">
              <a:lnSpc>
                <a:spcPts val="2150"/>
              </a:lnSpc>
              <a:buNone/>
            </a:pPr>
            <a:r>
              <a:rPr lang="en-US" sz="1350" dirty="0">
                <a:solidFill>
                  <a:srgbClr val="C7CDD6"/>
                </a:solidFill>
                <a:latin typeface="Inter" pitchFamily="34" charset="0"/>
                <a:ea typeface="Inter" pitchFamily="34" charset="-122"/>
                <a:cs typeface="Inter" pitchFamily="34" charset="-120"/>
              </a:rPr>
              <a:t>Built-in tools in Chrome, Firefox, etc., for inspecting HTML/CSS, debugging JavaScript, and monitoring network requests.</a:t>
            </a:r>
            <a:endParaRPr lang="en-US" sz="1350" dirty="0"/>
          </a:p>
        </p:txBody>
      </p:sp>
      <p:pic>
        <p:nvPicPr>
          <p:cNvPr id="11" name="Image 3" descr="preencoded.png">    </p:cNvPr>
          <p:cNvPicPr>
            <a:picLocks noChangeAspect="1"/>
          </p:cNvPicPr>
          <p:nvPr/>
        </p:nvPicPr>
        <p:blipFill>
          <a:blip r:embed="rId4"/>
          <a:stretch>
            <a:fillRect/>
          </a:stretch>
        </p:blipFill>
        <p:spPr>
          <a:xfrm>
            <a:off x="6094095" y="5342811"/>
            <a:ext cx="433983" cy="433983"/>
          </a:xfrm>
          <a:prstGeom prst="rect">
            <a:avLst/>
          </a:prstGeom>
        </p:spPr>
      </p:pic>
      <p:sp>
        <p:nvSpPr>
          <p:cNvPr id="12" name="Text 6"/>
          <p:cNvSpPr/>
          <p:nvPr/>
        </p:nvSpPr>
        <p:spPr>
          <a:xfrm>
            <a:off x="6745010" y="5445800"/>
            <a:ext cx="2170271" cy="271224"/>
          </a:xfrm>
          <a:prstGeom prst="rect">
            <a:avLst/>
          </a:prstGeom>
          <a:noFill/>
          <a:ln/>
        </p:spPr>
        <p:txBody>
          <a:bodyPr wrap="none" lIns="0" tIns="0" rIns="0" bIns="0" rtlCol="0" anchor="t"/>
          <a:lstStyle/>
          <a:p>
            <a:pPr algn="l" indent="0" marL="0">
              <a:lnSpc>
                <a:spcPts val="2100"/>
              </a:lnSpc>
              <a:buNone/>
            </a:pPr>
            <a:r>
              <a:rPr lang="en-US" sz="1700" dirty="0">
                <a:solidFill>
                  <a:srgbClr val="C7CDD6"/>
                </a:solidFill>
                <a:latin typeface="Instrument Sans Medium" pitchFamily="34" charset="0"/>
                <a:ea typeface="Instrument Sans Medium" pitchFamily="34" charset="-122"/>
                <a:cs typeface="Instrument Sans Medium" pitchFamily="34" charset="-120"/>
              </a:rPr>
              <a:t>Version Control (Git)</a:t>
            </a:r>
            <a:endParaRPr lang="en-US" sz="1700" dirty="0"/>
          </a:p>
        </p:txBody>
      </p:sp>
      <p:sp>
        <p:nvSpPr>
          <p:cNvPr id="13" name="Text 7"/>
          <p:cNvSpPr/>
          <p:nvPr/>
        </p:nvSpPr>
        <p:spPr>
          <a:xfrm>
            <a:off x="6745010" y="5821085"/>
            <a:ext cx="7277695" cy="555308"/>
          </a:xfrm>
          <a:prstGeom prst="rect">
            <a:avLst/>
          </a:prstGeom>
          <a:noFill/>
          <a:ln/>
        </p:spPr>
        <p:txBody>
          <a:bodyPr wrap="square" lIns="0" tIns="0" rIns="0" bIns="0" rtlCol="0" anchor="t"/>
          <a:lstStyle/>
          <a:p>
            <a:pPr algn="l" indent="0" marL="0">
              <a:lnSpc>
                <a:spcPts val="2150"/>
              </a:lnSpc>
              <a:buNone/>
            </a:pPr>
            <a:r>
              <a:rPr lang="en-US" sz="1350" dirty="0">
                <a:solidFill>
                  <a:srgbClr val="C7CDD6"/>
                </a:solidFill>
                <a:latin typeface="Inter" pitchFamily="34" charset="0"/>
                <a:ea typeface="Inter" pitchFamily="34" charset="-122"/>
                <a:cs typeface="Inter" pitchFamily="34" charset="-120"/>
              </a:rPr>
              <a:t>Manages code changes, facilitates collaboration, and allows developers to revert to previous versions of their project.</a:t>
            </a:r>
            <a:endParaRPr lang="en-US" sz="1350" dirty="0"/>
          </a:p>
        </p:txBody>
      </p:sp>
      <p:pic>
        <p:nvPicPr>
          <p:cNvPr id="14" name="Image 4" descr="preencoded.png">    </p:cNvPr>
          <p:cNvPicPr>
            <a:picLocks noChangeAspect="1"/>
          </p:cNvPicPr>
          <p:nvPr/>
        </p:nvPicPr>
        <p:blipFill>
          <a:blip r:embed="rId5"/>
          <a:stretch>
            <a:fillRect/>
          </a:stretch>
        </p:blipFill>
        <p:spPr>
          <a:xfrm>
            <a:off x="6094095" y="6723578"/>
            <a:ext cx="433983" cy="433983"/>
          </a:xfrm>
          <a:prstGeom prst="rect">
            <a:avLst/>
          </a:prstGeom>
        </p:spPr>
      </p:pic>
      <p:sp>
        <p:nvSpPr>
          <p:cNvPr id="15" name="Text 8"/>
          <p:cNvSpPr/>
          <p:nvPr/>
        </p:nvSpPr>
        <p:spPr>
          <a:xfrm>
            <a:off x="6745010" y="6826568"/>
            <a:ext cx="3169801" cy="271224"/>
          </a:xfrm>
          <a:prstGeom prst="rect">
            <a:avLst/>
          </a:prstGeom>
          <a:noFill/>
          <a:ln/>
        </p:spPr>
        <p:txBody>
          <a:bodyPr wrap="none" lIns="0" tIns="0" rIns="0" bIns="0" rtlCol="0" anchor="t"/>
          <a:lstStyle/>
          <a:p>
            <a:pPr algn="l" indent="0" marL="0">
              <a:lnSpc>
                <a:spcPts val="2100"/>
              </a:lnSpc>
              <a:buNone/>
            </a:pPr>
            <a:r>
              <a:rPr lang="en-US" sz="1700" dirty="0">
                <a:solidFill>
                  <a:srgbClr val="C7CDD6"/>
                </a:solidFill>
                <a:latin typeface="Instrument Sans Medium" pitchFamily="34" charset="0"/>
                <a:ea typeface="Instrument Sans Medium" pitchFamily="34" charset="-122"/>
                <a:cs typeface="Instrument Sans Medium" pitchFamily="34" charset="-120"/>
              </a:rPr>
              <a:t>Package Managers (NPM/Yarn)</a:t>
            </a:r>
            <a:endParaRPr lang="en-US" sz="1700" dirty="0"/>
          </a:p>
        </p:txBody>
      </p:sp>
      <p:sp>
        <p:nvSpPr>
          <p:cNvPr id="16" name="Text 9"/>
          <p:cNvSpPr/>
          <p:nvPr/>
        </p:nvSpPr>
        <p:spPr>
          <a:xfrm>
            <a:off x="6745010" y="7201853"/>
            <a:ext cx="7277695" cy="277654"/>
          </a:xfrm>
          <a:prstGeom prst="rect">
            <a:avLst/>
          </a:prstGeom>
          <a:noFill/>
          <a:ln/>
        </p:spPr>
        <p:txBody>
          <a:bodyPr wrap="none" lIns="0" tIns="0" rIns="0" bIns="0" rtlCol="0" anchor="t"/>
          <a:lstStyle/>
          <a:p>
            <a:pPr algn="l" indent="0" marL="0">
              <a:lnSpc>
                <a:spcPts val="2150"/>
              </a:lnSpc>
              <a:buNone/>
            </a:pPr>
            <a:r>
              <a:rPr lang="en-US" sz="1350" dirty="0">
                <a:solidFill>
                  <a:srgbClr val="C7CDD6"/>
                </a:solidFill>
                <a:latin typeface="Inter" pitchFamily="34" charset="0"/>
                <a:ea typeface="Inter" pitchFamily="34" charset="-122"/>
                <a:cs typeface="Inter" pitchFamily="34" charset="-120"/>
              </a:rPr>
              <a:t>Manages and installs project dependencies (libraries, frameworks, tools) efficiently.</a:t>
            </a:r>
            <a:endParaRPr lang="en-US" sz="13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93790" y="977860"/>
            <a:ext cx="11870769" cy="708779"/>
          </a:xfrm>
          <a:prstGeom prst="rect">
            <a:avLst/>
          </a:prstGeom>
          <a:noFill/>
          <a:ln/>
        </p:spPr>
        <p:txBody>
          <a:bodyPr wrap="none" lIns="0" tIns="0" rIns="0" bIns="0" rtlCol="0" anchor="t"/>
          <a:lstStyle/>
          <a:p>
            <a:pPr algn="l" indent="0" marL="0">
              <a:lnSpc>
                <a:spcPts val="5550"/>
              </a:lnSpc>
              <a:buNone/>
            </a:pPr>
            <a:r>
              <a:rPr lang="en-US" sz="4450" dirty="0">
                <a:solidFill>
                  <a:srgbClr val="EFD5FA"/>
                </a:solidFill>
                <a:latin typeface="Instrument Sans Medium" pitchFamily="34" charset="0"/>
                <a:ea typeface="Instrument Sans Medium" pitchFamily="34" charset="-122"/>
                <a:cs typeface="Instrument Sans Medium" pitchFamily="34" charset="-120"/>
              </a:rPr>
              <a:t>Best Practices for Clean &amp; Maintainable Code</a:t>
            </a:r>
            <a:endParaRPr lang="en-US" sz="4450" dirty="0"/>
          </a:p>
        </p:txBody>
      </p:sp>
      <p:sp>
        <p:nvSpPr>
          <p:cNvPr id="3" name="Text 1"/>
          <p:cNvSpPr/>
          <p:nvPr/>
        </p:nvSpPr>
        <p:spPr>
          <a:xfrm>
            <a:off x="793790" y="2140267"/>
            <a:ext cx="13042821" cy="725805"/>
          </a:xfrm>
          <a:prstGeom prst="rect">
            <a:avLst/>
          </a:prstGeom>
          <a:noFill/>
          <a:ln/>
        </p:spPr>
        <p:txBody>
          <a:bodyPr wrap="square" lIns="0" tIns="0" rIns="0" bIns="0" rtlCol="0" anchor="t"/>
          <a:lstStyle/>
          <a:p>
            <a:pPr algn="l" indent="0" marL="0">
              <a:lnSpc>
                <a:spcPts val="2850"/>
              </a:lnSpc>
              <a:buNone/>
            </a:pPr>
            <a:r>
              <a:rPr lang="en-US" sz="1750" dirty="0">
                <a:solidFill>
                  <a:srgbClr val="C7CDD6"/>
                </a:solidFill>
                <a:latin typeface="Inter" pitchFamily="34" charset="0"/>
                <a:ea typeface="Inter" pitchFamily="34" charset="-122"/>
                <a:cs typeface="Inter" pitchFamily="34" charset="-120"/>
              </a:rPr>
              <a:t>Writing clean, well-structured, and maintainable code is as important as writing functional code. It ensures long-term project health, easier collaboration, and efficient debugging.</a:t>
            </a:r>
            <a:endParaRPr lang="en-US" sz="1750" dirty="0"/>
          </a:p>
        </p:txBody>
      </p:sp>
      <p:sp>
        <p:nvSpPr>
          <p:cNvPr id="4" name="Shape 2"/>
          <p:cNvSpPr/>
          <p:nvPr/>
        </p:nvSpPr>
        <p:spPr>
          <a:xfrm>
            <a:off x="793790" y="3121223"/>
            <a:ext cx="510302" cy="510302"/>
          </a:xfrm>
          <a:prstGeom prst="roundRect">
            <a:avLst>
              <a:gd name="adj" fmla="val 6667"/>
            </a:avLst>
          </a:prstGeom>
          <a:solidFill>
            <a:srgbClr val="434348"/>
          </a:solidFill>
          <a:ln/>
        </p:spPr>
      </p:sp>
      <p:sp>
        <p:nvSpPr>
          <p:cNvPr id="5" name="Text 3"/>
          <p:cNvSpPr/>
          <p:nvPr/>
        </p:nvSpPr>
        <p:spPr>
          <a:xfrm>
            <a:off x="1530906" y="3199090"/>
            <a:ext cx="3428286" cy="354330"/>
          </a:xfrm>
          <a:prstGeom prst="rect">
            <a:avLst/>
          </a:prstGeom>
          <a:noFill/>
          <a:ln/>
        </p:spPr>
        <p:txBody>
          <a:bodyPr wrap="none" lIns="0" tIns="0" rIns="0" bIns="0" rtlCol="0" anchor="t"/>
          <a:lstStyle/>
          <a:p>
            <a:pPr algn="l" indent="0" marL="0">
              <a:lnSpc>
                <a:spcPts val="2750"/>
              </a:lnSpc>
              <a:buNone/>
            </a:pPr>
            <a:r>
              <a:rPr lang="en-US" sz="2200" dirty="0">
                <a:solidFill>
                  <a:srgbClr val="C7CDD6"/>
                </a:solidFill>
                <a:latin typeface="Instrument Sans Medium" pitchFamily="34" charset="0"/>
                <a:ea typeface="Instrument Sans Medium" pitchFamily="34" charset="-122"/>
                <a:cs typeface="Instrument Sans Medium" pitchFamily="34" charset="-120"/>
              </a:rPr>
              <a:t>Readability &amp; Consistency</a:t>
            </a:r>
            <a:endParaRPr lang="en-US" sz="2200" dirty="0"/>
          </a:p>
        </p:txBody>
      </p:sp>
      <p:sp>
        <p:nvSpPr>
          <p:cNvPr id="6" name="Text 4"/>
          <p:cNvSpPr/>
          <p:nvPr/>
        </p:nvSpPr>
        <p:spPr>
          <a:xfrm>
            <a:off x="1530906" y="3689509"/>
            <a:ext cx="5642491" cy="1451610"/>
          </a:xfrm>
          <a:prstGeom prst="rect">
            <a:avLst/>
          </a:prstGeom>
          <a:noFill/>
          <a:ln/>
        </p:spPr>
        <p:txBody>
          <a:bodyPr wrap="square" lIns="0" tIns="0" rIns="0" bIns="0" rtlCol="0" anchor="t"/>
          <a:lstStyle/>
          <a:p>
            <a:pPr algn="l" indent="0" marL="0">
              <a:lnSpc>
                <a:spcPts val="2850"/>
              </a:lnSpc>
              <a:buNone/>
            </a:pPr>
            <a:r>
              <a:rPr lang="en-US" sz="1750" dirty="0">
                <a:solidFill>
                  <a:srgbClr val="C7CDD6"/>
                </a:solidFill>
                <a:latin typeface="Inter" pitchFamily="34" charset="0"/>
                <a:ea typeface="Inter" pitchFamily="34" charset="-122"/>
                <a:cs typeface="Inter" pitchFamily="34" charset="-120"/>
              </a:rPr>
              <a:t>Use consistent naming conventions, clear comments, and proper indentation. Write self-documenting code that is easy to understand for others (and your future self).</a:t>
            </a:r>
            <a:endParaRPr lang="en-US" sz="1750" dirty="0"/>
          </a:p>
        </p:txBody>
      </p:sp>
      <p:sp>
        <p:nvSpPr>
          <p:cNvPr id="7" name="Shape 5"/>
          <p:cNvSpPr/>
          <p:nvPr/>
        </p:nvSpPr>
        <p:spPr>
          <a:xfrm>
            <a:off x="7456884" y="3121223"/>
            <a:ext cx="510302" cy="510302"/>
          </a:xfrm>
          <a:prstGeom prst="roundRect">
            <a:avLst>
              <a:gd name="adj" fmla="val 6667"/>
            </a:avLst>
          </a:prstGeom>
          <a:solidFill>
            <a:srgbClr val="434348"/>
          </a:solidFill>
          <a:ln/>
        </p:spPr>
      </p:sp>
      <p:sp>
        <p:nvSpPr>
          <p:cNvPr id="8" name="Text 6"/>
          <p:cNvSpPr/>
          <p:nvPr/>
        </p:nvSpPr>
        <p:spPr>
          <a:xfrm>
            <a:off x="8194000" y="3199090"/>
            <a:ext cx="3208139" cy="354330"/>
          </a:xfrm>
          <a:prstGeom prst="rect">
            <a:avLst/>
          </a:prstGeom>
          <a:noFill/>
          <a:ln/>
        </p:spPr>
        <p:txBody>
          <a:bodyPr wrap="none" lIns="0" tIns="0" rIns="0" bIns="0" rtlCol="0" anchor="t"/>
          <a:lstStyle/>
          <a:p>
            <a:pPr algn="l" indent="0" marL="0">
              <a:lnSpc>
                <a:spcPts val="2750"/>
              </a:lnSpc>
              <a:buNone/>
            </a:pPr>
            <a:r>
              <a:rPr lang="en-US" sz="2200" dirty="0">
                <a:solidFill>
                  <a:srgbClr val="C7CDD6"/>
                </a:solidFill>
                <a:latin typeface="Instrument Sans Medium" pitchFamily="34" charset="0"/>
                <a:ea typeface="Instrument Sans Medium" pitchFamily="34" charset="-122"/>
                <a:cs typeface="Instrument Sans Medium" pitchFamily="34" charset="-120"/>
              </a:rPr>
              <a:t>Modularity &amp; Reusability</a:t>
            </a:r>
            <a:endParaRPr lang="en-US" sz="2200" dirty="0"/>
          </a:p>
        </p:txBody>
      </p:sp>
      <p:sp>
        <p:nvSpPr>
          <p:cNvPr id="9" name="Text 7"/>
          <p:cNvSpPr/>
          <p:nvPr/>
        </p:nvSpPr>
        <p:spPr>
          <a:xfrm>
            <a:off x="8194000" y="3689509"/>
            <a:ext cx="5642610" cy="1088708"/>
          </a:xfrm>
          <a:prstGeom prst="rect">
            <a:avLst/>
          </a:prstGeom>
          <a:noFill/>
          <a:ln/>
        </p:spPr>
        <p:txBody>
          <a:bodyPr wrap="square" lIns="0" tIns="0" rIns="0" bIns="0" rtlCol="0" anchor="t"/>
          <a:lstStyle/>
          <a:p>
            <a:pPr algn="l" indent="0" marL="0">
              <a:lnSpc>
                <a:spcPts val="2850"/>
              </a:lnSpc>
              <a:buNone/>
            </a:pPr>
            <a:r>
              <a:rPr lang="en-US" sz="1750" dirty="0">
                <a:solidFill>
                  <a:srgbClr val="C7CDD6"/>
                </a:solidFill>
                <a:latin typeface="Inter" pitchFamily="34" charset="0"/>
                <a:ea typeface="Inter" pitchFamily="34" charset="-122"/>
                <a:cs typeface="Inter" pitchFamily="34" charset="-120"/>
              </a:rPr>
              <a:t>Break down code into small, focused functions and components. This promotes reusability, reduces redundancy, and makes testing easier.</a:t>
            </a:r>
            <a:endParaRPr lang="en-US" sz="1750" dirty="0"/>
          </a:p>
        </p:txBody>
      </p:sp>
      <p:sp>
        <p:nvSpPr>
          <p:cNvPr id="10" name="Shape 8"/>
          <p:cNvSpPr/>
          <p:nvPr/>
        </p:nvSpPr>
        <p:spPr>
          <a:xfrm>
            <a:off x="793790" y="5594747"/>
            <a:ext cx="510302" cy="510302"/>
          </a:xfrm>
          <a:prstGeom prst="roundRect">
            <a:avLst>
              <a:gd name="adj" fmla="val 6667"/>
            </a:avLst>
          </a:prstGeom>
          <a:solidFill>
            <a:srgbClr val="434348"/>
          </a:solidFill>
          <a:ln/>
        </p:spPr>
      </p:sp>
      <p:sp>
        <p:nvSpPr>
          <p:cNvPr id="11" name="Text 9"/>
          <p:cNvSpPr/>
          <p:nvPr/>
        </p:nvSpPr>
        <p:spPr>
          <a:xfrm>
            <a:off x="1530906" y="5672614"/>
            <a:ext cx="3497342" cy="354330"/>
          </a:xfrm>
          <a:prstGeom prst="rect">
            <a:avLst/>
          </a:prstGeom>
          <a:noFill/>
          <a:ln/>
        </p:spPr>
        <p:txBody>
          <a:bodyPr wrap="none" lIns="0" tIns="0" rIns="0" bIns="0" rtlCol="0" anchor="t"/>
          <a:lstStyle/>
          <a:p>
            <a:pPr algn="l" indent="0" marL="0">
              <a:lnSpc>
                <a:spcPts val="2750"/>
              </a:lnSpc>
              <a:buNone/>
            </a:pPr>
            <a:r>
              <a:rPr lang="en-US" sz="2200" dirty="0">
                <a:solidFill>
                  <a:srgbClr val="C7CDD6"/>
                </a:solidFill>
                <a:latin typeface="Instrument Sans Medium" pitchFamily="34" charset="0"/>
                <a:ea typeface="Instrument Sans Medium" pitchFamily="34" charset="-122"/>
                <a:cs typeface="Instrument Sans Medium" pitchFamily="34" charset="-120"/>
              </a:rPr>
              <a:t>Performance Optimization</a:t>
            </a:r>
            <a:endParaRPr lang="en-US" sz="2200" dirty="0"/>
          </a:p>
        </p:txBody>
      </p:sp>
      <p:sp>
        <p:nvSpPr>
          <p:cNvPr id="12" name="Text 10"/>
          <p:cNvSpPr/>
          <p:nvPr/>
        </p:nvSpPr>
        <p:spPr>
          <a:xfrm>
            <a:off x="1530906" y="6163032"/>
            <a:ext cx="5642491" cy="1088708"/>
          </a:xfrm>
          <a:prstGeom prst="rect">
            <a:avLst/>
          </a:prstGeom>
          <a:noFill/>
          <a:ln/>
        </p:spPr>
        <p:txBody>
          <a:bodyPr wrap="square" lIns="0" tIns="0" rIns="0" bIns="0" rtlCol="0" anchor="t"/>
          <a:lstStyle/>
          <a:p>
            <a:pPr algn="l" indent="0" marL="0">
              <a:lnSpc>
                <a:spcPts val="2850"/>
              </a:lnSpc>
              <a:buNone/>
            </a:pPr>
            <a:r>
              <a:rPr lang="en-US" sz="1750" dirty="0">
                <a:solidFill>
                  <a:srgbClr val="C7CDD6"/>
                </a:solidFill>
                <a:latin typeface="Inter" pitchFamily="34" charset="0"/>
                <a:ea typeface="Inter" pitchFamily="34" charset="-122"/>
                <a:cs typeface="Inter" pitchFamily="34" charset="-120"/>
              </a:rPr>
              <a:t>Optimize images, minimize HTTP requests, and write efficient JavaScript to ensure fast loading times and a smooth user experience.</a:t>
            </a:r>
            <a:endParaRPr lang="en-US" sz="1750" dirty="0"/>
          </a:p>
        </p:txBody>
      </p:sp>
      <p:sp>
        <p:nvSpPr>
          <p:cNvPr id="13" name="Shape 11"/>
          <p:cNvSpPr/>
          <p:nvPr/>
        </p:nvSpPr>
        <p:spPr>
          <a:xfrm>
            <a:off x="7456884" y="5594747"/>
            <a:ext cx="510302" cy="510302"/>
          </a:xfrm>
          <a:prstGeom prst="roundRect">
            <a:avLst>
              <a:gd name="adj" fmla="val 6667"/>
            </a:avLst>
          </a:prstGeom>
          <a:solidFill>
            <a:srgbClr val="434348"/>
          </a:solidFill>
          <a:ln/>
        </p:spPr>
      </p:sp>
      <p:sp>
        <p:nvSpPr>
          <p:cNvPr id="14" name="Text 12"/>
          <p:cNvSpPr/>
          <p:nvPr/>
        </p:nvSpPr>
        <p:spPr>
          <a:xfrm>
            <a:off x="8194000" y="5672614"/>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C7CDD6"/>
                </a:solidFill>
                <a:latin typeface="Instrument Sans Medium" pitchFamily="34" charset="0"/>
                <a:ea typeface="Instrument Sans Medium" pitchFamily="34" charset="-122"/>
                <a:cs typeface="Instrument Sans Medium" pitchFamily="34" charset="-120"/>
              </a:rPr>
              <a:t>Testing &amp; Debugging</a:t>
            </a:r>
            <a:endParaRPr lang="en-US" sz="2200" dirty="0"/>
          </a:p>
        </p:txBody>
      </p:sp>
      <p:sp>
        <p:nvSpPr>
          <p:cNvPr id="15" name="Text 13"/>
          <p:cNvSpPr/>
          <p:nvPr/>
        </p:nvSpPr>
        <p:spPr>
          <a:xfrm>
            <a:off x="8194000" y="6163032"/>
            <a:ext cx="5642610" cy="1088708"/>
          </a:xfrm>
          <a:prstGeom prst="rect">
            <a:avLst/>
          </a:prstGeom>
          <a:noFill/>
          <a:ln/>
        </p:spPr>
        <p:txBody>
          <a:bodyPr wrap="square" lIns="0" tIns="0" rIns="0" bIns="0" rtlCol="0" anchor="t"/>
          <a:lstStyle/>
          <a:p>
            <a:pPr algn="l" indent="0" marL="0">
              <a:lnSpc>
                <a:spcPts val="2850"/>
              </a:lnSpc>
              <a:buNone/>
            </a:pPr>
            <a:r>
              <a:rPr lang="en-US" sz="1750" dirty="0">
                <a:solidFill>
                  <a:srgbClr val="C7CDD6"/>
                </a:solidFill>
                <a:latin typeface="Inter" pitchFamily="34" charset="0"/>
                <a:ea typeface="Inter" pitchFamily="34" charset="-122"/>
                <a:cs typeface="Inter" pitchFamily="34" charset="-120"/>
              </a:rPr>
              <a:t>Implement unit and integration tests. Utilize browser developer tools and logging to identify and fix issues effectively, preventing bugs in production.</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2025-09-10T12:57:00Z</dcterms:created>
  <dcterms:modified xsi:type="dcterms:W3CDTF">2025-09-10T12:57:00Z</dcterms:modified>
</cp:coreProperties>
</file>